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329" r:id="rId6"/>
    <p:sldId id="260" r:id="rId7"/>
    <p:sldId id="310" r:id="rId8"/>
    <p:sldId id="311" r:id="rId9"/>
    <p:sldId id="312" r:id="rId10"/>
    <p:sldId id="341" r:id="rId11"/>
    <p:sldId id="291" r:id="rId12"/>
    <p:sldId id="313" r:id="rId13"/>
    <p:sldId id="314" r:id="rId14"/>
    <p:sldId id="315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51" r:id="rId25"/>
    <p:sldId id="339" r:id="rId26"/>
    <p:sldId id="344" r:id="rId27"/>
    <p:sldId id="345" r:id="rId28"/>
    <p:sldId id="346" r:id="rId29"/>
    <p:sldId id="348" r:id="rId30"/>
    <p:sldId id="349" r:id="rId31"/>
    <p:sldId id="347" r:id="rId32"/>
    <p:sldId id="350" r:id="rId33"/>
    <p:sldId id="340" r:id="rId34"/>
    <p:sldId id="342" r:id="rId35"/>
    <p:sldId id="316" r:id="rId36"/>
    <p:sldId id="343" r:id="rId37"/>
    <p:sldId id="327" r:id="rId38"/>
    <p:sldId id="328" r:id="rId39"/>
    <p:sldId id="288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91600" autoAdjust="0"/>
  </p:normalViewPr>
  <p:slideViewPr>
    <p:cSldViewPr snapToGrid="0">
      <p:cViewPr varScale="1">
        <p:scale>
          <a:sx n="76" d="100"/>
          <a:sy n="76" d="100"/>
        </p:scale>
        <p:origin x="730" y="4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2513F-10D7-43B8-BD18-F250194E00F7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027D8-EDF7-4F60-B1D9-953B6983C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2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3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63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https://medium.com/@siddheshb008/alexnet-architecture-explained-b6240c528bd5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62.3 million learnable parameters.</a:t>
            </a:r>
            <a:endParaRPr lang="en-PK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98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https://www.philschmid.de/getting-started-with-cnn-by-calculating-lenet-layer-manually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94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https://medium.com/@mygreatlearning/everything-you-need-to-know-about-vgg16-7315defb5918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06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https://www.geeksforgeeks.org/residual-networks-resnet-deep-learning/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92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https://viso.ai/deep-learning/resnet-residual-neural-network/</a:t>
            </a:r>
          </a:p>
          <a:p>
            <a:r>
              <a:rPr lang="en-US" dirty="0" smtClean="0"/>
              <a:t>https://www.researchgate.net/figure/A-schematic-view-of-ResNet-architecture-15-decomposed-into-three-blocks-embedding_fig1_333475917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12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https://medium.com/@siddheshb008/resnet-architecture-explained-47309ea9283d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45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https://velog.io/@snoop2head/Going-Deeper-with-Convolutions-GoogleNet-Inception</a:t>
            </a:r>
          </a:p>
          <a:p>
            <a:r>
              <a:rPr lang="en-US" dirty="0" smtClean="0"/>
              <a:t>https://towardsdatascience.com/an-intuitive-guide-to-deep-network-architectures-65fdc477db41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76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68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https://www.youtube.com/watch?app=desktop&amp;v=pf-HUcqdCr4</a:t>
            </a:r>
          </a:p>
          <a:p>
            <a:r>
              <a:rPr lang="en-US" sz="1000" dirty="0" smtClean="0"/>
              <a:t>https://www.baeldung.com/wp-content/uploads/sites/4/2020/06/3D_1D_cropped.gif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2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https://www.researchgate.net/figure/Change-in-the-number-of-model-parameters-and-training-time-with-increased-number-of_fig3_335865710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74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https://arxiv.org/abs/1905.11946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01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 wise separable</a:t>
            </a:r>
            <a:r>
              <a:rPr lang="en-US" baseline="0" dirty="0" smtClean="0"/>
              <a:t> convolution</a:t>
            </a:r>
          </a:p>
          <a:p>
            <a:r>
              <a:rPr lang="en-US" baseline="0" dirty="0" smtClean="0"/>
              <a:t>Parameter Efficiency</a:t>
            </a:r>
          </a:p>
          <a:p>
            <a:r>
              <a:rPr lang="en-US" baseline="0" dirty="0" err="1" smtClean="0"/>
              <a:t>Performace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1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3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https://deeplobe.ai/image-segmentation-the-most-interesting-applications/</a:t>
            </a:r>
          </a:p>
          <a:p>
            <a:r>
              <a:rPr lang="en-US" dirty="0" smtClean="0"/>
              <a:t>https://medium.com/analytics-vidhya/how-facial-recognition-systems-work-edcbb227e614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83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https://blog.devgenius.io/all-you-need-to-know-about-transfer-learning-4a7e3cbaf1dd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1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https://medium.com/@nutanbhogendrasharma/transfer-learning-using-feature-extraction-in-deep-learning-afd97380c96c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https://dev.mrdbourke.com/tensorflow-deep-learning/04_transfer_learning_in_tensorflow_part_1_feature_extraction/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88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https://encord.com/glossary/pre-trained-model-definition/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2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https://en.wikipedia.org/wiki/ImageNet</a:t>
            </a:r>
          </a:p>
          <a:p>
            <a:r>
              <a:rPr lang="en-US" dirty="0" smtClean="0"/>
              <a:t>https://blog.mturk.com/tutorial-how-to-label-thousands-of-images-using-the-crowd-bea164ccbefc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46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027D8-EDF7-4F60-B1D9-953B6983C2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9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EA57D64-9DC5-4159-89A6-E1EF6778DE39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916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F1EE-ACFC-4521-B6C4-E578FAD9D2F1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6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B265F-4CCC-4F87-98B2-1597E9224289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23ED9-1853-4E9A-BEA1-97DB1E34C977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FC99-E00E-4CA7-9A71-4E257C654C63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5825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9440-99FB-4B3B-A256-28D9E5B0C2D8}" type="datetime1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96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16341-CC28-4470-86D6-E0C5AD9E15C0}" type="datetime1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9719-A9B0-4A29-A0B6-5065B2E9BF17}" type="datetime1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6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103CD-44FE-4ED0-BB85-F76BC293C635}" type="datetime1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6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5E2E-CBE9-4AAB-A5C2-FF2BD7DB911F}" type="datetime1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42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06C37-131E-4072-8F7D-D15C99E1C145}" type="datetime1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8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C6D8757-6514-4FC8-A89B-D6B4F4E38CF0}" type="datetime1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861E9F1-9214-4563-ABFC-1D940E589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1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viso.ai/deep-learning/resnet-residual-neural-network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936" y="2649024"/>
            <a:ext cx="9418320" cy="473044"/>
          </a:xfrm>
        </p:spPr>
        <p:txBody>
          <a:bodyPr>
            <a:noAutofit/>
          </a:bodyPr>
          <a:lstStyle/>
          <a:p>
            <a:r>
              <a:rPr lang="en-US" sz="2800" dirty="0"/>
              <a:t>Utilizing </a:t>
            </a:r>
            <a:r>
              <a:rPr lang="en-US" sz="2800" dirty="0" smtClean="0"/>
              <a:t>Pre-trained Model </a:t>
            </a:r>
            <a:r>
              <a:rPr lang="en-US" sz="2800" dirty="0"/>
              <a:t>for </a:t>
            </a:r>
            <a:r>
              <a:rPr lang="en-US" sz="2800" dirty="0" smtClean="0"/>
              <a:t>Better Results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77507" y="2004575"/>
            <a:ext cx="9418320" cy="4730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/>
              <a:t>Transfer Learning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485776" y="4909885"/>
            <a:ext cx="2752725" cy="39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Dr. Muhammad Sajjad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5301" y="5343088"/>
            <a:ext cx="2752725" cy="395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R.A: Kaleem Ullah</a:t>
            </a:r>
          </a:p>
        </p:txBody>
      </p:sp>
    </p:spTree>
    <p:extLst>
      <p:ext uri="{BB962C8B-B14F-4D97-AF65-F5344CB8AC3E}">
        <p14:creationId xmlns:p14="http://schemas.microsoft.com/office/powerpoint/2010/main" val="128490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072"/>
            <a:ext cx="11292840" cy="64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88920" y="2305049"/>
            <a:ext cx="9418320" cy="124777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Pre-trained Models </a:t>
            </a:r>
            <a:endParaRPr lang="en-US" sz="6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8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42039" y="494366"/>
            <a:ext cx="623740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A </a:t>
            </a:r>
            <a:r>
              <a:rPr lang="en-US" sz="2000" b="1" dirty="0"/>
              <a:t>pre-trained model </a:t>
            </a:r>
            <a:r>
              <a:rPr lang="en-US" sz="2000" dirty="0"/>
              <a:t>is a </a:t>
            </a:r>
            <a:r>
              <a:rPr lang="en-US" sz="2000" dirty="0" smtClean="0"/>
              <a:t>deep </a:t>
            </a:r>
            <a:r>
              <a:rPr lang="en-US" sz="2000" dirty="0"/>
              <a:t>learning </a:t>
            </a:r>
            <a:r>
              <a:rPr lang="en-US" sz="2000" dirty="0" smtClean="0"/>
              <a:t>model </a:t>
            </a:r>
            <a:r>
              <a:rPr lang="en-US" sz="2000" dirty="0"/>
              <a:t>that has been trained on a large dataset and can be fine-tuned for a specific task.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Pre-trained models serve as a starting point for developing deep learning models.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They </a:t>
            </a:r>
            <a:r>
              <a:rPr lang="en-US" sz="2000" dirty="0"/>
              <a:t>provide initial weights and biases that can be fine-tuned for specific tasks.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Reuse lower layers of a </a:t>
            </a:r>
            <a:r>
              <a:rPr lang="en-US" sz="2000" dirty="0" smtClean="0"/>
              <a:t>pre-trained </a:t>
            </a:r>
            <a:r>
              <a:rPr lang="en-US" sz="2000" dirty="0"/>
              <a:t>model for feature extraction, training only the final layers specific to your project</a:t>
            </a:r>
            <a:r>
              <a:rPr lang="en-US" sz="20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algn="just"/>
            <a:r>
              <a:rPr lang="en-US" sz="2000" b="1" dirty="0" smtClean="0"/>
              <a:t>Benefits: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Save </a:t>
            </a:r>
            <a:r>
              <a:rPr lang="en-US" sz="2000" dirty="0"/>
              <a:t>time and resources.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Achieve </a:t>
            </a:r>
            <a:r>
              <a:rPr lang="en-US" sz="2000" dirty="0"/>
              <a:t>higher accuracy with pre-learned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Access </a:t>
            </a:r>
            <a:r>
              <a:rPr lang="en-US" sz="2000" dirty="0"/>
              <a:t>models trained on large datasets (e.g., </a:t>
            </a:r>
            <a:r>
              <a:rPr lang="en-US" sz="2000" dirty="0" smtClean="0"/>
              <a:t>ImageNet with 14 million images).</a:t>
            </a:r>
            <a:endParaRPr lang="en-US" sz="2000" dirty="0"/>
          </a:p>
        </p:txBody>
      </p:sp>
      <p:sp>
        <p:nvSpPr>
          <p:cNvPr id="6" name="Oval 5"/>
          <p:cNvSpPr/>
          <p:nvPr/>
        </p:nvSpPr>
        <p:spPr>
          <a:xfrm>
            <a:off x="6947553" y="3831141"/>
            <a:ext cx="2017337" cy="73529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Efficiency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964890" y="4453310"/>
            <a:ext cx="2215300" cy="7070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Performance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090525" y="5283720"/>
            <a:ext cx="2158737" cy="77064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Accessibility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9900" t="14686" r="14225" b="15960"/>
          <a:stretch/>
        </p:blipFill>
        <p:spPr>
          <a:xfrm>
            <a:off x="7090525" y="972425"/>
            <a:ext cx="2121032" cy="1163594"/>
          </a:xfrm>
          <a:prstGeom prst="ellipse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4345" t="15716" r="9539" b="11140"/>
          <a:stretch/>
        </p:blipFill>
        <p:spPr>
          <a:xfrm>
            <a:off x="8951944" y="175856"/>
            <a:ext cx="2204001" cy="1087336"/>
          </a:xfrm>
          <a:prstGeom prst="ellipse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779443" y="3351225"/>
            <a:ext cx="4513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 Brand Font, design, text, logo ...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187" y="2059761"/>
            <a:ext cx="2592003" cy="11800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48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67366" y="293745"/>
            <a:ext cx="22509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+mj-lt"/>
                <a:cs typeface="Times New Roman" panose="02020603050405020304" pitchFamily="18" charset="0"/>
              </a:rPr>
              <a:t>ImageNet</a:t>
            </a:r>
            <a:endParaRPr lang="en-US" sz="3200" b="1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365" y="897374"/>
            <a:ext cx="652732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The ImageNet dataset contained over </a:t>
            </a:r>
            <a:r>
              <a:rPr lang="en-US" b="1" dirty="0">
                <a:cs typeface="Times New Roman" panose="02020603050405020304" pitchFamily="18" charset="0"/>
              </a:rPr>
              <a:t>14 million</a:t>
            </a:r>
            <a:r>
              <a:rPr lang="en-US" dirty="0">
                <a:cs typeface="Times New Roman" panose="02020603050405020304" pitchFamily="18" charset="0"/>
              </a:rPr>
              <a:t> labeled images.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 The dataset </a:t>
            </a:r>
            <a:r>
              <a:rPr lang="en-US" dirty="0" smtClean="0"/>
              <a:t>contains </a:t>
            </a:r>
            <a:r>
              <a:rPr lang="en-US" dirty="0"/>
              <a:t>more than 20,000 </a:t>
            </a:r>
            <a:r>
              <a:rPr lang="en-US" dirty="0" smtClean="0"/>
              <a:t>categories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  <a:endParaRPr lang="en-US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cs typeface="Times New Roman" panose="02020603050405020304" pitchFamily="18" charset="0"/>
              </a:rPr>
              <a:t>A </a:t>
            </a:r>
            <a:r>
              <a:rPr lang="en-US" dirty="0">
                <a:cs typeface="Times New Roman" panose="02020603050405020304" pitchFamily="18" charset="0"/>
              </a:rPr>
              <a:t>prominent computer scientist, </a:t>
            </a:r>
            <a:r>
              <a:rPr lang="en-US" b="1" dirty="0" err="1">
                <a:cs typeface="Times New Roman" panose="02020603050405020304" pitchFamily="18" charset="0"/>
              </a:rPr>
              <a:t>Fei-Fei</a:t>
            </a:r>
            <a:r>
              <a:rPr lang="en-US" b="1" dirty="0">
                <a:cs typeface="Times New Roman" panose="02020603050405020304" pitchFamily="18" charset="0"/>
              </a:rPr>
              <a:t> Li, </a:t>
            </a:r>
            <a:r>
              <a:rPr lang="en-US" dirty="0">
                <a:cs typeface="Times New Roman" panose="02020603050405020304" pitchFamily="18" charset="0"/>
              </a:rPr>
              <a:t>co-founded the ImageNet project in 2009 (initiated in 2006) along with other researchers. Their work on ImageNet significantly advanced computer vision research and deep learning development.</a:t>
            </a:r>
            <a:endParaRPr lang="en-US" dirty="0" smtClean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cs typeface="Times New Roman" panose="02020603050405020304" pitchFamily="18" charset="0"/>
              </a:rPr>
              <a:t>There </a:t>
            </a:r>
            <a:r>
              <a:rPr lang="en-US" dirty="0">
                <a:cs typeface="Times New Roman" panose="02020603050405020304" pitchFamily="18" charset="0"/>
              </a:rPr>
              <a:t>are </a:t>
            </a:r>
            <a:r>
              <a:rPr lang="en-US" b="1" dirty="0" smtClean="0">
                <a:cs typeface="Times New Roman" panose="02020603050405020304" pitchFamily="18" charset="0"/>
              </a:rPr>
              <a:t>1 million</a:t>
            </a: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Images with bounding box labelling as well for the purpose of </a:t>
            </a:r>
            <a:r>
              <a:rPr lang="en-US" b="1" dirty="0">
                <a:cs typeface="Times New Roman" panose="02020603050405020304" pitchFamily="18" charset="0"/>
              </a:rPr>
              <a:t>Object Localization </a:t>
            </a:r>
            <a:r>
              <a:rPr lang="en-US" dirty="0" smtClean="0">
                <a:cs typeface="Times New Roman" panose="02020603050405020304" pitchFamily="18" charset="0"/>
              </a:rPr>
              <a:t>task, </a:t>
            </a:r>
            <a:r>
              <a:rPr lang="en-US" dirty="0"/>
              <a:t>where the goal is to identify not only the object but also its precise location within the image</a:t>
            </a:r>
            <a:r>
              <a:rPr lang="en-US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cs typeface="Times New Roman" panose="02020603050405020304" pitchFamily="18" charset="0"/>
              </a:rPr>
              <a:t>They </a:t>
            </a:r>
            <a:r>
              <a:rPr lang="en-US" dirty="0">
                <a:cs typeface="Times New Roman" panose="02020603050405020304" pitchFamily="18" charset="0"/>
              </a:rPr>
              <a:t>used Amazon Mechanical Turk to help with the classification of images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Amazon Mechanical Turk (</a:t>
            </a:r>
            <a:r>
              <a:rPr lang="en-US" dirty="0" err="1"/>
              <a:t>MTurk</a:t>
            </a:r>
            <a:r>
              <a:rPr lang="en-US" dirty="0"/>
              <a:t>) is great for crowdsourcing tasks using images.</a:t>
            </a:r>
            <a:endParaRPr lang="en-US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05" y="807874"/>
            <a:ext cx="4163795" cy="2762064"/>
          </a:xfrm>
          <a:prstGeom prst="roundRect">
            <a:avLst>
              <a:gd name="adj" fmla="val 10182"/>
            </a:avLst>
          </a:prstGeom>
          <a:ln>
            <a:solidFill>
              <a:schemeClr val="bg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005" y="3763488"/>
            <a:ext cx="4163795" cy="3002437"/>
          </a:xfrm>
          <a:prstGeom prst="roundRect">
            <a:avLst>
              <a:gd name="adj" fmla="val 7514"/>
            </a:avLst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9806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5628" y="856615"/>
            <a:ext cx="624740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ImageNet Large Scale Visual Recognition Challenge (ILSVRC) </a:t>
            </a:r>
            <a:r>
              <a:rPr lang="en-US" dirty="0" smtClean="0">
                <a:cs typeface="Times New Roman" panose="02020603050405020304" pitchFamily="18" charset="0"/>
              </a:rPr>
              <a:t>starts </a:t>
            </a:r>
            <a:r>
              <a:rPr lang="en-US" dirty="0">
                <a:cs typeface="Times New Roman" panose="02020603050405020304" pitchFamily="18" charset="0"/>
              </a:rPr>
              <a:t>in 2010 , and the goal </a:t>
            </a:r>
            <a:r>
              <a:rPr lang="en-US" dirty="0" smtClean="0">
                <a:cs typeface="Times New Roman" panose="02020603050405020304" pitchFamily="18" charset="0"/>
              </a:rPr>
              <a:t>was </a:t>
            </a:r>
            <a:r>
              <a:rPr lang="en-US" dirty="0">
                <a:cs typeface="Times New Roman" panose="02020603050405020304" pitchFamily="18" charset="0"/>
              </a:rPr>
              <a:t>to Highlight the best model for </a:t>
            </a:r>
            <a:r>
              <a:rPr lang="en-US" dirty="0" smtClean="0">
                <a:cs typeface="Times New Roman" panose="02020603050405020304" pitchFamily="18" charset="0"/>
              </a:rPr>
              <a:t>classification </a:t>
            </a:r>
            <a:r>
              <a:rPr lang="en-US" dirty="0">
                <a:cs typeface="Times New Roman" panose="02020603050405020304" pitchFamily="18" charset="0"/>
              </a:rPr>
              <a:t>to the research Community.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The dataset which were used in the challenge was a </a:t>
            </a:r>
            <a:r>
              <a:rPr lang="en-US" b="1" dirty="0">
                <a:cs typeface="Times New Roman" panose="02020603050405020304" pitchFamily="18" charset="0"/>
              </a:rPr>
              <a:t>subset</a:t>
            </a:r>
            <a:r>
              <a:rPr lang="en-US" dirty="0">
                <a:cs typeface="Times New Roman" panose="02020603050405020304" pitchFamily="18" charset="0"/>
              </a:rPr>
              <a:t> of ImageNet which consists of around </a:t>
            </a:r>
            <a:r>
              <a:rPr lang="en-US" b="1" dirty="0" smtClean="0">
                <a:cs typeface="Times New Roman" panose="02020603050405020304" pitchFamily="18" charset="0"/>
              </a:rPr>
              <a:t>1.2 million </a:t>
            </a:r>
            <a:r>
              <a:rPr lang="en-US" dirty="0">
                <a:cs typeface="Times New Roman" panose="02020603050405020304" pitchFamily="18" charset="0"/>
              </a:rPr>
              <a:t>images from </a:t>
            </a:r>
            <a:r>
              <a:rPr lang="en-US" b="1" dirty="0" smtClean="0">
                <a:cs typeface="Times New Roman" panose="02020603050405020304" pitchFamily="18" charset="0"/>
              </a:rPr>
              <a:t>1000 classes</a:t>
            </a:r>
            <a:r>
              <a:rPr lang="en-US" b="1" dirty="0"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At first The peoples were use </a:t>
            </a:r>
            <a:r>
              <a:rPr lang="en-US" b="1" dirty="0">
                <a:cs typeface="Times New Roman" panose="02020603050405020304" pitchFamily="18" charset="0"/>
              </a:rPr>
              <a:t>ML Algorithms</a:t>
            </a:r>
            <a:r>
              <a:rPr lang="en-US" dirty="0"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The Error rate was </a:t>
            </a:r>
            <a:r>
              <a:rPr lang="en-US" b="1" dirty="0">
                <a:cs typeface="Times New Roman" panose="02020603050405020304" pitchFamily="18" charset="0"/>
              </a:rPr>
              <a:t>28%</a:t>
            </a:r>
            <a:r>
              <a:rPr lang="en-US" dirty="0">
                <a:cs typeface="Times New Roman" panose="02020603050405020304" pitchFamily="18" charset="0"/>
              </a:rPr>
              <a:t> for the first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In </a:t>
            </a:r>
            <a:r>
              <a:rPr lang="en-US" b="1" dirty="0">
                <a:cs typeface="Times New Roman" panose="02020603050405020304" pitchFamily="18" charset="0"/>
              </a:rPr>
              <a:t>2011</a:t>
            </a:r>
            <a:r>
              <a:rPr lang="en-US" dirty="0">
                <a:cs typeface="Times New Roman" panose="02020603050405020304" pitchFamily="18" charset="0"/>
              </a:rPr>
              <a:t> the error rate reduces to </a:t>
            </a:r>
            <a:r>
              <a:rPr lang="en-US" b="1" dirty="0">
                <a:cs typeface="Times New Roman" panose="02020603050405020304" pitchFamily="18" charset="0"/>
              </a:rPr>
              <a:t>25%</a:t>
            </a:r>
            <a:r>
              <a:rPr lang="en-US" dirty="0">
                <a:cs typeface="Times New Roman" panose="02020603050405020304" pitchFamily="18" charset="0"/>
              </a:rPr>
              <a:t> using ML algorithms.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The Revolution in </a:t>
            </a:r>
            <a:r>
              <a:rPr lang="en-US" b="1" dirty="0">
                <a:cs typeface="Times New Roman" panose="02020603050405020304" pitchFamily="18" charset="0"/>
              </a:rPr>
              <a:t>2012</a:t>
            </a:r>
            <a:r>
              <a:rPr lang="en-US" dirty="0">
                <a:cs typeface="Times New Roman" panose="02020603050405020304" pitchFamily="18" charset="0"/>
              </a:rPr>
              <a:t> when </a:t>
            </a:r>
            <a:r>
              <a:rPr lang="en-US" b="1" dirty="0">
                <a:cs typeface="Times New Roman" panose="02020603050405020304" pitchFamily="18" charset="0"/>
              </a:rPr>
              <a:t>Geoffrey Hinton </a:t>
            </a:r>
            <a:r>
              <a:rPr lang="en-US" dirty="0">
                <a:cs typeface="Times New Roman" panose="02020603050405020304" pitchFamily="18" charset="0"/>
              </a:rPr>
              <a:t>Participated in this challenge with his CNN based Model</a:t>
            </a:r>
            <a:r>
              <a:rPr lang="en-US" b="1" dirty="0">
                <a:cs typeface="Times New Roman" panose="02020603050405020304" pitchFamily="18" charset="0"/>
              </a:rPr>
              <a:t> </a:t>
            </a:r>
            <a:r>
              <a:rPr lang="en-US" b="1" dirty="0" err="1">
                <a:cs typeface="Times New Roman" panose="02020603050405020304" pitchFamily="18" charset="0"/>
              </a:rPr>
              <a:t>AlexNet</a:t>
            </a:r>
            <a:r>
              <a:rPr lang="en-US" b="1" dirty="0"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It’s effective </a:t>
            </a:r>
            <a:r>
              <a:rPr lang="en-US" dirty="0"/>
              <a:t>implementation of </a:t>
            </a:r>
            <a:r>
              <a:rPr lang="en-US" dirty="0">
                <a:cs typeface="Times New Roman" panose="02020603050405020304" pitchFamily="18" charset="0"/>
              </a:rPr>
              <a:t>deep learning algorithm, </a:t>
            </a:r>
            <a:r>
              <a:rPr lang="en-US" dirty="0" err="1">
                <a:cs typeface="Times New Roman" panose="02020603050405020304" pitchFamily="18" charset="0"/>
              </a:rPr>
              <a:t>ReLU</a:t>
            </a:r>
            <a:r>
              <a:rPr lang="en-US" dirty="0">
                <a:cs typeface="Times New Roman" panose="02020603050405020304" pitchFamily="18" charset="0"/>
              </a:rPr>
              <a:t> as an activation function and as well as uses GPU instead of </a:t>
            </a:r>
            <a:r>
              <a:rPr lang="en-US" dirty="0" smtClean="0">
                <a:cs typeface="Times New Roman" panose="02020603050405020304" pitchFamily="18" charset="0"/>
              </a:rPr>
              <a:t>CPU</a:t>
            </a:r>
            <a:r>
              <a:rPr lang="en-US" dirty="0">
                <a:cs typeface="Times New Roman" panose="02020603050405020304" pitchFamily="18" charset="0"/>
              </a:rPr>
              <a:t>,</a:t>
            </a:r>
            <a:r>
              <a:rPr lang="en-US" dirty="0" smtClean="0"/>
              <a:t> </a:t>
            </a:r>
            <a:r>
              <a:rPr lang="en-US" dirty="0"/>
              <a:t>significantly improved performance.</a:t>
            </a:r>
            <a:endParaRPr lang="en-US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AlexNet</a:t>
            </a:r>
            <a:r>
              <a:rPr lang="en-US" dirty="0"/>
              <a:t> achieved a significantly lower error rate in the ILSVRC 2012 competition compared to previous approaches. 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8761" y="246611"/>
            <a:ext cx="4525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+mj-lt"/>
                <a:cs typeface="Times New Roman" panose="02020603050405020304" pitchFamily="18" charset="0"/>
              </a:rPr>
              <a:t>ImageNet Competition </a:t>
            </a:r>
            <a:endParaRPr lang="en-US" sz="2800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966" y="872302"/>
            <a:ext cx="4328535" cy="2591025"/>
          </a:xfrm>
          <a:prstGeom prst="roundRect">
            <a:avLst>
              <a:gd name="adj" fmla="val 1339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036" y="3704734"/>
            <a:ext cx="4383465" cy="2576057"/>
          </a:xfrm>
          <a:prstGeom prst="roundRect">
            <a:avLst>
              <a:gd name="adj" fmla="val 12850"/>
            </a:avLst>
          </a:prstGeom>
        </p:spPr>
      </p:pic>
    </p:spTree>
    <p:extLst>
      <p:ext uri="{BB962C8B-B14F-4D97-AF65-F5344CB8AC3E}">
        <p14:creationId xmlns:p14="http://schemas.microsoft.com/office/powerpoint/2010/main" val="39184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 t="2971" r="892" b="13817"/>
          <a:stretch/>
        </p:blipFill>
        <p:spPr>
          <a:xfrm>
            <a:off x="0" y="914400"/>
            <a:ext cx="11292839" cy="5943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42315" y="237551"/>
            <a:ext cx="930735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 smtClean="0">
                <a:latin typeface="+mj-lt"/>
              </a:rPr>
              <a:t>Winning Models </a:t>
            </a:r>
            <a:r>
              <a:rPr lang="en-US" sz="3000" b="1" dirty="0">
                <a:latin typeface="+mj-lt"/>
              </a:rPr>
              <a:t>of the ImageNet </a:t>
            </a:r>
            <a:r>
              <a:rPr lang="en-US" sz="3000" b="1" dirty="0" smtClean="0">
                <a:latin typeface="+mj-lt"/>
              </a:rPr>
              <a:t>Competition</a:t>
            </a:r>
            <a:endParaRPr lang="en-US" sz="3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663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8736" y="369159"/>
            <a:ext cx="47227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AlexNet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Architecture</a:t>
            </a:r>
            <a:endParaRPr lang="en-US" sz="3200" b="1" dirty="0">
              <a:latin typeface="+mj-lt"/>
            </a:endParaRPr>
          </a:p>
        </p:txBody>
      </p:sp>
      <p:pic>
        <p:nvPicPr>
          <p:cNvPr id="3074" name="Picture 2" descr="AlexNet Architecture Explained. The convolutional neural network (CNN)… |  by Siddhesh Bangar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6" y="1228529"/>
            <a:ext cx="10298751" cy="47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83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6116" y="312599"/>
            <a:ext cx="4549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+mj-lt"/>
                <a:cs typeface="Times New Roman" panose="02020603050405020304" pitchFamily="18" charset="0"/>
              </a:rPr>
              <a:t>LeNet5 Architecture</a:t>
            </a:r>
            <a:endParaRPr lang="en-US" sz="3200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70" y="2686639"/>
            <a:ext cx="9859267" cy="40792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9622" y="971757"/>
            <a:ext cx="82955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LeNet-5 is the </a:t>
            </a:r>
            <a:r>
              <a:rPr lang="en-US" dirty="0"/>
              <a:t>earliest </a:t>
            </a:r>
            <a:r>
              <a:rPr lang="en-US" dirty="0" smtClean="0"/>
              <a:t>CNN architecture, </a:t>
            </a:r>
            <a:r>
              <a:rPr lang="en-US" dirty="0"/>
              <a:t>developed by Yann </a:t>
            </a:r>
            <a:r>
              <a:rPr lang="en-US" dirty="0" err="1"/>
              <a:t>LeCun</a:t>
            </a:r>
            <a:r>
              <a:rPr lang="en-US" dirty="0"/>
              <a:t>, Léon </a:t>
            </a:r>
            <a:r>
              <a:rPr lang="en-US" dirty="0" err="1"/>
              <a:t>Bottou</a:t>
            </a:r>
            <a:r>
              <a:rPr lang="en-US" dirty="0"/>
              <a:t>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, and Patrick </a:t>
            </a:r>
            <a:r>
              <a:rPr lang="en-US" dirty="0" err="1"/>
              <a:t>Haffner</a:t>
            </a:r>
            <a:r>
              <a:rPr lang="en-US" dirty="0"/>
              <a:t> in 1998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was primarily designed for handwritten digit recognition tasks, particularly recognizing digits in postal codes on letters</a:t>
            </a:r>
          </a:p>
        </p:txBody>
      </p:sp>
    </p:spTree>
    <p:extLst>
      <p:ext uri="{BB962C8B-B14F-4D97-AF65-F5344CB8AC3E}">
        <p14:creationId xmlns:p14="http://schemas.microsoft.com/office/powerpoint/2010/main" val="53727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1182" y="265465"/>
            <a:ext cx="50802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latin typeface="+mj-lt"/>
                <a:cs typeface="Times New Roman" panose="02020603050405020304" pitchFamily="18" charset="0"/>
              </a:rPr>
              <a:t>VGG16/19 Architecture</a:t>
            </a:r>
            <a:endParaRPr lang="en-US" sz="3200" b="1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182" y="947131"/>
            <a:ext cx="92716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VGG-16 model, created by the Visual Geometry Group at the University of </a:t>
            </a:r>
            <a:r>
              <a:rPr lang="en-US" dirty="0" smtClean="0"/>
              <a:t>Oxford.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VGG-16 model is a 16-layer (convolution and fully connected) network built on the ImageNet database, which is built for the purpose of image recognition and classification.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78" y="1801488"/>
            <a:ext cx="7343161" cy="1914688"/>
          </a:xfrm>
          <a:prstGeom prst="round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82" y="3660457"/>
            <a:ext cx="8417328" cy="320208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518811" y="3660457"/>
            <a:ext cx="10774029" cy="3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1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https://miro.medium.com/v2/resize:fit:1400/1*W91k18rRAZfJnsM8bhUDX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32" y="103695"/>
            <a:ext cx="8870623" cy="64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51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688" y="226149"/>
            <a:ext cx="9692640" cy="568692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688" y="931201"/>
            <a:ext cx="5899696" cy="4875710"/>
          </a:xfrm>
        </p:spPr>
        <p:txBody>
          <a:bodyPr>
            <a:noAutofit/>
          </a:bodyPr>
          <a:lstStyle/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Challenges </a:t>
            </a:r>
            <a:r>
              <a:rPr lang="en-US" sz="1400" b="1" dirty="0">
                <a:latin typeface="+mj-lt"/>
                <a:cs typeface="Times New Roman" panose="02020603050405020304" pitchFamily="18" charset="0"/>
              </a:rPr>
              <a:t>in training custom </a:t>
            </a: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Deep Learning models</a:t>
            </a:r>
            <a:endParaRPr lang="en-US" sz="1400" b="1" dirty="0">
              <a:latin typeface="+mj-lt"/>
              <a:cs typeface="Times New Roman" panose="02020603050405020304" pitchFamily="18" charset="0"/>
            </a:endParaRP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Transfer </a:t>
            </a:r>
            <a:r>
              <a:rPr lang="en-US" sz="1400" b="1" dirty="0">
                <a:latin typeface="+mj-lt"/>
                <a:cs typeface="Times New Roman" panose="02020603050405020304" pitchFamily="18" charset="0"/>
              </a:rPr>
              <a:t>Learning</a:t>
            </a: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How Transfer Learning Works</a:t>
            </a: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Kinds </a:t>
            </a:r>
            <a:r>
              <a:rPr lang="en-US" sz="1400" b="1" dirty="0">
                <a:latin typeface="+mj-lt"/>
                <a:cs typeface="Times New Roman" panose="02020603050405020304" pitchFamily="18" charset="0"/>
              </a:rPr>
              <a:t>of Transfer </a:t>
            </a: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Learning</a:t>
            </a: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Pre-trained Models</a:t>
            </a:r>
            <a:endParaRPr lang="en-US" sz="1400" b="1" dirty="0">
              <a:latin typeface="+mj-lt"/>
              <a:cs typeface="Times New Roman" panose="02020603050405020304" pitchFamily="18" charset="0"/>
            </a:endParaRP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ImageNet</a:t>
            </a: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ImageNet Competition</a:t>
            </a: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err="1" smtClean="0">
                <a:cs typeface="Times New Roman" panose="02020603050405020304" pitchFamily="18" charset="0"/>
              </a:rPr>
              <a:t>AlexNet</a:t>
            </a:r>
            <a:r>
              <a:rPr lang="en-US" sz="1400" b="1" dirty="0" smtClean="0">
                <a:cs typeface="Times New Roman" panose="02020603050405020304" pitchFamily="18" charset="0"/>
              </a:rPr>
              <a:t> </a:t>
            </a:r>
            <a:r>
              <a:rPr lang="en-US" sz="1400" b="1" dirty="0">
                <a:cs typeface="Times New Roman" panose="02020603050405020304" pitchFamily="18" charset="0"/>
              </a:rPr>
              <a:t>Architecture</a:t>
            </a:r>
            <a:endParaRPr lang="en-US" sz="1400" b="1" dirty="0"/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LeNet5</a:t>
            </a: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VGG16/19</a:t>
            </a: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/>
              <a:t>Problems with Very Deep </a:t>
            </a:r>
            <a:r>
              <a:rPr lang="en-US" sz="1400" b="1" dirty="0" smtClean="0"/>
              <a:t>Networks</a:t>
            </a:r>
            <a:endParaRPr lang="en-US" sz="1400" b="1" dirty="0" smtClean="0">
              <a:latin typeface="+mj-lt"/>
              <a:cs typeface="Times New Roman" panose="02020603050405020304" pitchFamily="18" charset="0"/>
            </a:endParaRP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RESNET</a:t>
            </a: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INCEPTON</a:t>
            </a: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/>
              <a:t>1x1 </a:t>
            </a:r>
            <a:r>
              <a:rPr lang="en-US" sz="1400" b="1" dirty="0" smtClean="0"/>
              <a:t>Convolution</a:t>
            </a:r>
            <a:endParaRPr lang="en-US" sz="1400" b="1" dirty="0" smtClean="0">
              <a:latin typeface="+mj-lt"/>
              <a:cs typeface="Times New Roman" panose="02020603050405020304" pitchFamily="18" charset="0"/>
            </a:endParaRP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EFFICIENTNET</a:t>
            </a: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err="1" smtClean="0">
                <a:latin typeface="+mj-lt"/>
                <a:cs typeface="Times New Roman" panose="02020603050405020304" pitchFamily="18" charset="0"/>
              </a:rPr>
              <a:t>MobileNet</a:t>
            </a:r>
            <a:endParaRPr lang="en-US" sz="1400" b="1" dirty="0" smtClean="0">
              <a:latin typeface="+mj-lt"/>
              <a:cs typeface="Times New Roman" panose="02020603050405020304" pitchFamily="18" charset="0"/>
            </a:endParaRPr>
          </a:p>
          <a:p>
            <a:pPr algn="just">
              <a:spcBef>
                <a:spcPts val="700"/>
              </a:spcBef>
              <a:buFont typeface="Wingdings" panose="05000000000000000000" pitchFamily="2" charset="2"/>
              <a:buChar char="Ø"/>
            </a:pPr>
            <a:r>
              <a:rPr lang="en-US" sz="1400" b="1" dirty="0" smtClean="0">
                <a:latin typeface="+mj-lt"/>
                <a:cs typeface="Times New Roman" panose="02020603050405020304" pitchFamily="18" charset="0"/>
              </a:rPr>
              <a:t>Applications of Transfer Learning</a:t>
            </a:r>
          </a:p>
          <a:p>
            <a:pPr>
              <a:spcBef>
                <a:spcPts val="700"/>
              </a:spcBef>
              <a:buFont typeface="Wingdings" panose="05000000000000000000" pitchFamily="2" charset="2"/>
              <a:buChar char="Ø"/>
            </a:pPr>
            <a:endParaRPr lang="en-US" sz="1200" b="1" dirty="0">
              <a:solidFill>
                <a:schemeClr val="tx1">
                  <a:lumMod val="85000"/>
                  <a:lumOff val="1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9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5403" y="378585"/>
            <a:ext cx="7810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Problems with Very Deep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405403" y="123717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Belief: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number of layers in a neural network would consistently improve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Issues: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generalization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Exploding gradients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Hampered training and limited performance</a:t>
            </a:r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95"/>
          <a:stretch/>
        </p:blipFill>
        <p:spPr>
          <a:xfrm>
            <a:off x="6717429" y="3274531"/>
            <a:ext cx="4531688" cy="3528929"/>
          </a:xfrm>
          <a:prstGeom prst="roundRect">
            <a:avLst/>
          </a:prstGeom>
          <a:ln>
            <a:solidFill>
              <a:schemeClr val="bg2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4332" t="17201" r="14689" b="26442"/>
          <a:stretch/>
        </p:blipFill>
        <p:spPr>
          <a:xfrm>
            <a:off x="622169" y="4468510"/>
            <a:ext cx="2554664" cy="1140972"/>
          </a:xfrm>
          <a:prstGeom prst="ellipse">
            <a:avLst/>
          </a:prstGeom>
        </p:spPr>
      </p:pic>
      <p:sp>
        <p:nvSpPr>
          <p:cNvPr id="7" name="Oval 6"/>
          <p:cNvSpPr/>
          <p:nvPr/>
        </p:nvSpPr>
        <p:spPr>
          <a:xfrm>
            <a:off x="2667786" y="5354425"/>
            <a:ext cx="2809187" cy="1114637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Exploding Gradients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883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11385" y="256037"/>
            <a:ext cx="91470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Vanishing/Exploding Gradients Problems</a:t>
            </a:r>
            <a:r>
              <a:rPr lang="en-US" sz="3200" b="1" dirty="0" smtClean="0"/>
              <a:t>: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11385" y="1000036"/>
            <a:ext cx="564062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cs typeface="Times New Roman" panose="02020603050405020304" pitchFamily="18" charset="0"/>
              </a:rPr>
              <a:t>In deep neural networks, during backpropagation, gradients can become extremely small.</a:t>
            </a:r>
          </a:p>
          <a:p>
            <a:pPr algn="just"/>
            <a:r>
              <a:rPr lang="en-US" dirty="0">
                <a:cs typeface="Times New Roman" panose="02020603050405020304" pitchFamily="18" charset="0"/>
              </a:rPr>
              <a:t>This happens as they are propagated back through the network.</a:t>
            </a:r>
          </a:p>
          <a:p>
            <a:pPr algn="just"/>
            <a:endParaRPr lang="en-US" dirty="0">
              <a:cs typeface="Times New Roman" panose="02020603050405020304" pitchFamily="18" charset="0"/>
            </a:endParaRPr>
          </a:p>
          <a:p>
            <a:r>
              <a:rPr lang="en-US" b="1" dirty="0"/>
              <a:t>Vanishing Gradient Problem: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Times New Roman" panose="02020603050405020304" pitchFamily="18" charset="0"/>
              </a:rPr>
              <a:t>During </a:t>
            </a:r>
            <a:r>
              <a:rPr lang="en-US" dirty="0">
                <a:cs typeface="Times New Roman" panose="02020603050405020304" pitchFamily="18" charset="0"/>
              </a:rPr>
              <a:t>backpropagation, gradients can become extremely </a:t>
            </a:r>
            <a:r>
              <a:rPr lang="en-US" dirty="0" smtClean="0">
                <a:cs typeface="Times New Roman" panose="02020603050405020304" pitchFamily="18" charset="0"/>
              </a:rPr>
              <a:t>small.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Lower </a:t>
            </a:r>
            <a:r>
              <a:rPr lang="en-US" dirty="0"/>
              <a:t>layers' weights remain </a:t>
            </a:r>
            <a:r>
              <a:rPr lang="en-US" dirty="0" smtClean="0"/>
              <a:t>unchanged, hindering convergence..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b="1" dirty="0"/>
              <a:t>Exploding Gradients </a:t>
            </a:r>
            <a:r>
              <a:rPr lang="en-US" b="1" dirty="0" smtClean="0"/>
              <a:t>Problem: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Times New Roman" panose="02020603050405020304" pitchFamily="18" charset="0"/>
              </a:rPr>
              <a:t>During </a:t>
            </a:r>
            <a:r>
              <a:rPr lang="en-US" dirty="0">
                <a:cs typeface="Times New Roman" panose="02020603050405020304" pitchFamily="18" charset="0"/>
              </a:rPr>
              <a:t>backpropagation, </a:t>
            </a:r>
            <a:r>
              <a:rPr lang="en-US" dirty="0" smtClean="0"/>
              <a:t>Gradients </a:t>
            </a:r>
            <a:r>
              <a:rPr lang="en-US" dirty="0"/>
              <a:t>grow larger, leading to unstable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 excessively large weight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observed in recurrent neural networks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cs typeface="Times New Roman" panose="02020603050405020304" pitchFamily="18" charset="0"/>
              </a:rPr>
              <a:t>It makes learning difficult, particularly in deeper layers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530" y="3527683"/>
            <a:ext cx="5347820" cy="2725069"/>
          </a:xfrm>
          <a:prstGeom prst="roundRect">
            <a:avLst/>
          </a:prstGeom>
          <a:ln>
            <a:solidFill>
              <a:schemeClr val="bg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5856530" y="6355348"/>
            <a:ext cx="5269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Comparison of 20-layer vs 56-layer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050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88920" y="2305049"/>
            <a:ext cx="9418320" cy="124777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Solution </a:t>
            </a:r>
            <a:endParaRPr lang="en-US" sz="6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5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02623" y="205880"/>
            <a:ext cx="7214234" cy="6829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Learning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28914" y="4051139"/>
            <a:ext cx="335666" cy="161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77566" y="888805"/>
            <a:ext cx="6705659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1F1F1F"/>
                </a:solidFill>
              </a:rPr>
              <a:t>Skip Connections</a:t>
            </a:r>
            <a:r>
              <a:rPr lang="en-US" altLang="en-US" dirty="0">
                <a:solidFill>
                  <a:srgbClr val="1F1F1F"/>
                </a:solidFill>
              </a:rPr>
              <a:t>: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1F1F1F"/>
                </a:solidFill>
              </a:rPr>
              <a:t>A </a:t>
            </a:r>
            <a:r>
              <a:rPr lang="en-US" altLang="en-US" dirty="0">
                <a:solidFill>
                  <a:srgbClr val="1F1F1F"/>
                </a:solidFill>
              </a:rPr>
              <a:t>shortcut connection in a neural network that bypasses some layers and directly feeds the output of an earlier layer to a later layer.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1F1F1F"/>
                </a:solidFill>
              </a:rPr>
              <a:t>Helps </a:t>
            </a:r>
            <a:r>
              <a:rPr lang="en-US" altLang="en-US" dirty="0">
                <a:solidFill>
                  <a:srgbClr val="1F1F1F"/>
                </a:solidFill>
              </a:rPr>
              <a:t>in bypassing any layer that may degrade performance, effectively regularizing the network.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1F1F1F"/>
                </a:solidFill>
              </a:rPr>
              <a:t>Residual Blocks: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1F1F1F"/>
                </a:solidFill>
              </a:rPr>
              <a:t>Introduce skip connections to address vanishing/exploding gradient issues.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1F1F1F"/>
                </a:solidFill>
              </a:rPr>
              <a:t>Form the basic building blocks of </a:t>
            </a:r>
            <a:r>
              <a:rPr lang="en-US" altLang="en-US" dirty="0" err="1" smtClean="0">
                <a:solidFill>
                  <a:srgbClr val="1F1F1F"/>
                </a:solidFill>
              </a:rPr>
              <a:t>ResNet</a:t>
            </a:r>
            <a:r>
              <a:rPr lang="en-US" altLang="en-US" dirty="0" smtClean="0">
                <a:solidFill>
                  <a:srgbClr val="1F1F1F"/>
                </a:solidFill>
              </a:rPr>
              <a:t>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1F1F1F"/>
                </a:solidFill>
              </a:rPr>
              <a:t>Residual Mapping: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1F1F1F"/>
                </a:solidFill>
              </a:rPr>
              <a:t>Instead </a:t>
            </a:r>
            <a:r>
              <a:rPr lang="en-US" altLang="en-US" dirty="0">
                <a:solidFill>
                  <a:srgbClr val="1F1F1F"/>
                </a:solidFill>
              </a:rPr>
              <a:t>of learning the underlying mapping 𝐻(𝑥), the network learns the residual 𝐹(𝑥) where 𝐹(𝑥):=𝐻(𝑥)−𝑥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1F1F1F"/>
                </a:solidFill>
              </a:rPr>
              <a:t>Allows </a:t>
            </a:r>
            <a:r>
              <a:rPr lang="en-US" altLang="en-US" dirty="0">
                <a:solidFill>
                  <a:srgbClr val="1F1F1F"/>
                </a:solidFill>
              </a:rPr>
              <a:t>the network to fit the function 𝐻(𝑥):=𝐹(𝑥)+𝑥.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1F1F1F"/>
                </a:solidFill>
              </a:rPr>
              <a:t>Advantages: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1F1F1F"/>
                </a:solidFill>
              </a:rPr>
              <a:t>Mitigates </a:t>
            </a:r>
            <a:r>
              <a:rPr lang="en-US" altLang="en-US" dirty="0">
                <a:solidFill>
                  <a:srgbClr val="1F1F1F"/>
                </a:solidFill>
              </a:rPr>
              <a:t>vanishing/exploding gradient problems.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1F1F1F"/>
                </a:solidFill>
              </a:rPr>
              <a:t>Enables </a:t>
            </a:r>
            <a:r>
              <a:rPr lang="en-US" altLang="en-US" dirty="0">
                <a:solidFill>
                  <a:srgbClr val="1F1F1F"/>
                </a:solidFill>
              </a:rPr>
              <a:t>training of very deep neural networks.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1F1F1F"/>
                </a:solidFill>
              </a:rPr>
              <a:t>Improves </a:t>
            </a:r>
            <a:r>
              <a:rPr lang="en-US" altLang="en-US" dirty="0">
                <a:solidFill>
                  <a:srgbClr val="1F1F1F"/>
                </a:solidFill>
              </a:rPr>
              <a:t>performance and generalization.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22" y="1263192"/>
            <a:ext cx="3619892" cy="3829567"/>
          </a:xfrm>
          <a:prstGeom prst="roundRect">
            <a:avLst>
              <a:gd name="adj" fmla="val 13802"/>
            </a:avLst>
          </a:prstGeom>
          <a:ln>
            <a:solidFill>
              <a:schemeClr val="bg2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6975836" y="5092759"/>
            <a:ext cx="41666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Residual Block in a deep Residual Network. Here the Residual Connection skips two layers</a:t>
            </a:r>
          </a:p>
        </p:txBody>
      </p:sp>
    </p:spTree>
    <p:extLst>
      <p:ext uri="{BB962C8B-B14F-4D97-AF65-F5344CB8AC3E}">
        <p14:creationId xmlns:p14="http://schemas.microsoft.com/office/powerpoint/2010/main" val="204688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9124"/>
          <a:stretch/>
        </p:blipFill>
        <p:spPr>
          <a:xfrm>
            <a:off x="560261" y="1593530"/>
            <a:ext cx="10292626" cy="4684721"/>
          </a:xfrm>
          <a:prstGeom prst="roundRect">
            <a:avLst>
              <a:gd name="adj" fmla="val 10986"/>
            </a:avLst>
          </a:prstGeom>
          <a:ln>
            <a:solidFill>
              <a:schemeClr val="bg2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560261" y="359733"/>
            <a:ext cx="30267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413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25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75394" y="246610"/>
            <a:ext cx="1712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latin typeface="+mj-lt"/>
                <a:cs typeface="Times New Roman" panose="02020603050405020304" pitchFamily="18" charset="0"/>
              </a:rPr>
              <a:t>ResNet</a:t>
            </a:r>
            <a:endParaRPr lang="en-US" sz="32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5394" y="831385"/>
            <a:ext cx="595941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/>
              <a:t>ResNet</a:t>
            </a:r>
            <a:r>
              <a:rPr lang="en-US" dirty="0" smtClean="0"/>
              <a:t> was </a:t>
            </a:r>
            <a:r>
              <a:rPr lang="en-US" dirty="0"/>
              <a:t>proposed in 2015 by researchers at Microsoft Research introduced a new architecture called Residual Network. 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dirty="0"/>
              <a:t>Residual Neural Network (</a:t>
            </a:r>
            <a:r>
              <a:rPr lang="en-US" dirty="0" err="1"/>
              <a:t>ResNet</a:t>
            </a:r>
            <a:r>
              <a:rPr lang="en-US" dirty="0"/>
              <a:t>) is an Artificial Neural Network (ANN) of a kind that stacks residual blocks on top of each other to form a network.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 smtClean="0"/>
              <a:t>ResNet</a:t>
            </a:r>
            <a:r>
              <a:rPr lang="en-US" dirty="0" smtClean="0"/>
              <a:t> </a:t>
            </a:r>
            <a:r>
              <a:rPr lang="en-US" dirty="0"/>
              <a:t>first introduced the concept of skip connection.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Winner of the ImageNet Challenge in 2015 with an error rate of 3.57</a:t>
            </a:r>
            <a:r>
              <a:rPr lang="en-US" dirty="0" smtClean="0"/>
              <a:t>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ResNet50 </a:t>
            </a:r>
            <a:r>
              <a:rPr lang="en-US" dirty="0"/>
              <a:t>is a variant of </a:t>
            </a:r>
            <a:r>
              <a:rPr lang="en-US" dirty="0" err="1"/>
              <a:t>ResNet</a:t>
            </a:r>
            <a:r>
              <a:rPr lang="en-US" dirty="0"/>
              <a:t> model which has 48 Convolution layers along with 1 </a:t>
            </a:r>
            <a:r>
              <a:rPr lang="en-US" dirty="0" err="1"/>
              <a:t>MaxPool</a:t>
            </a:r>
            <a:r>
              <a:rPr lang="en-US" dirty="0"/>
              <a:t> and 1 Average Pool </a:t>
            </a:r>
            <a:r>
              <a:rPr lang="en-US" dirty="0" smtClean="0"/>
              <a:t>layer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/>
              <a:t>Variants of </a:t>
            </a:r>
            <a:r>
              <a:rPr lang="en-US" b="1" dirty="0" err="1"/>
              <a:t>ResNet</a:t>
            </a:r>
            <a:r>
              <a:rPr lang="en-US" b="1" dirty="0"/>
              <a:t> architecture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Resnet-18, Resnet-34, Resnet-50, Resnet-101, </a:t>
            </a:r>
            <a:r>
              <a:rPr lang="en-US" dirty="0" err="1"/>
              <a:t>Resnet</a:t>
            </a:r>
            <a:r>
              <a:rPr lang="en-US" dirty="0"/>
              <a:t>- 152. The number after all the model is the number of layers in the model.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38" y="2773307"/>
            <a:ext cx="4845376" cy="3561506"/>
          </a:xfrm>
          <a:prstGeom prst="roundRect">
            <a:avLst>
              <a:gd name="adj" fmla="val 13755"/>
            </a:avLst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5609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 descr="https://miro.medium.com/v2/resize:fit:1400/1*C8jf92MeHZnxnbpMkz6jk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15" y="810705"/>
            <a:ext cx="9869863" cy="56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2513" y="114635"/>
            <a:ext cx="55050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ResNet-34 Layered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152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7921" y="751482"/>
            <a:ext cx="62279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Inception </a:t>
            </a:r>
            <a:r>
              <a:rPr lang="en-US" b="1" dirty="0"/>
              <a:t>Module</a:t>
            </a:r>
            <a:r>
              <a:rPr lang="en-US" b="1" dirty="0" smtClean="0"/>
              <a:t>: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Utilizes </a:t>
            </a:r>
            <a:r>
              <a:rPr lang="en-US" dirty="0"/>
              <a:t>multiple convolutional filters (1x1, 3x3, 5x5) and pooling operations within the same module.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While some networks like VGG16 focus only on 3x3 or </a:t>
            </a:r>
            <a:r>
              <a:rPr lang="en-US" dirty="0" smtClean="0">
                <a:cs typeface="Times New Roman" panose="02020603050405020304" pitchFamily="18" charset="0"/>
              </a:rPr>
              <a:t>LeNet5 </a:t>
            </a:r>
            <a:r>
              <a:rPr lang="en-US" dirty="0">
                <a:cs typeface="Times New Roman" panose="02020603050405020304" pitchFamily="18" charset="0"/>
              </a:rPr>
              <a:t>on 5x5, Inception makes sure to grab all kinds of features.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By using various filter sizes, Inception can pick up both small and big details in the data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C</a:t>
            </a:r>
            <a:r>
              <a:rPr lang="fr-FR" dirty="0" smtClean="0"/>
              <a:t>aptures </a:t>
            </a:r>
            <a:r>
              <a:rPr lang="fr-FR" dirty="0"/>
              <a:t>information at different </a:t>
            </a:r>
            <a:r>
              <a:rPr lang="fr-FR" dirty="0" err="1" smtClean="0"/>
              <a:t>scale</a:t>
            </a:r>
            <a:r>
              <a:rPr lang="fr-FR" dirty="0" smtClean="0"/>
              <a:t>.</a:t>
            </a:r>
            <a:endParaRPr lang="en-US" dirty="0">
              <a:cs typeface="Times New Roman" panose="02020603050405020304" pitchFamily="18" charset="0"/>
            </a:endParaRPr>
          </a:p>
          <a:p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6957" y="166707"/>
            <a:ext cx="22429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+mj-lt"/>
              </a:rPr>
              <a:t>Inception</a:t>
            </a:r>
            <a:endParaRPr lang="en-US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879" y="3487918"/>
            <a:ext cx="8607382" cy="2981144"/>
          </a:xfrm>
          <a:prstGeom prst="round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63" t="13883" r="7025" b="1148"/>
          <a:stretch/>
        </p:blipFill>
        <p:spPr>
          <a:xfrm>
            <a:off x="7377113" y="589212"/>
            <a:ext cx="3780148" cy="2832718"/>
          </a:xfrm>
          <a:prstGeom prst="round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3146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7665" y="325673"/>
            <a:ext cx="9451942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Inception Pre-trained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Inception-v1 </a:t>
            </a:r>
            <a:r>
              <a:rPr lang="en-US" dirty="0"/>
              <a:t>(</a:t>
            </a:r>
            <a:r>
              <a:rPr lang="en-US" dirty="0" err="1"/>
              <a:t>GoogLeNet</a:t>
            </a:r>
            <a:r>
              <a:rPr lang="en-US" dirty="0"/>
              <a:t>), Inception-v2, Inception-v3, Inception-v4.</a:t>
            </a:r>
          </a:p>
          <a:p>
            <a:r>
              <a:rPr lang="en-US" b="1" dirty="0" smtClean="0"/>
              <a:t>Notable </a:t>
            </a:r>
            <a:r>
              <a:rPr lang="en-US" b="1" dirty="0"/>
              <a:t>Achievements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Inception-v1 (</a:t>
            </a:r>
            <a:r>
              <a:rPr lang="en-US" dirty="0" err="1"/>
              <a:t>GoogLeNet</a:t>
            </a:r>
            <a:r>
              <a:rPr lang="en-US" dirty="0"/>
              <a:t>) won the 2014 ImageNet Challenge with a top-5 error rate of 6.67%.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" y="2294625"/>
            <a:ext cx="11183019" cy="3700816"/>
          </a:xfrm>
          <a:prstGeom prst="roundRect">
            <a:avLst/>
          </a:prstGeom>
          <a:ln>
            <a:solidFill>
              <a:schemeClr val="bg2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462976" y="6132136"/>
            <a:ext cx="202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GoogLeNet</a:t>
            </a:r>
            <a:r>
              <a:rPr lang="en-US" dirty="0"/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9709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29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6894" y="246610"/>
            <a:ext cx="5767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 of Computational Cost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t="12108"/>
          <a:stretch/>
        </p:blipFill>
        <p:spPr>
          <a:xfrm>
            <a:off x="532308" y="1282045"/>
            <a:ext cx="10006859" cy="5187017"/>
          </a:xfrm>
          <a:prstGeom prst="round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7259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74" y="343055"/>
            <a:ext cx="9994753" cy="626283"/>
          </a:xfrm>
        </p:spPr>
        <p:txBody>
          <a:bodyPr>
            <a:noAutofit/>
          </a:bodyPr>
          <a:lstStyle/>
          <a:p>
            <a:r>
              <a:rPr lang="en-US" sz="2800" b="1" dirty="0">
                <a:cs typeface="Times New Roman" panose="02020603050405020304" pitchFamily="18" charset="0"/>
              </a:rPr>
              <a:t>Challenges in Training Custom Deep Learning Models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461" y="1089339"/>
            <a:ext cx="6144607" cy="560369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600" b="1" u="sng" dirty="0">
                <a:cs typeface="Times New Roman" panose="02020603050405020304" pitchFamily="18" charset="0"/>
              </a:rPr>
              <a:t>Data:</a:t>
            </a:r>
          </a:p>
          <a:p>
            <a:pPr algn="just"/>
            <a:r>
              <a:rPr lang="en-US" sz="1600" dirty="0">
                <a:cs typeface="Times New Roman" panose="02020603050405020304" pitchFamily="18" charset="0"/>
              </a:rPr>
              <a:t>Deep learning models typically require a large amount of labeled data to learn effectively. </a:t>
            </a:r>
          </a:p>
          <a:p>
            <a:pPr algn="just"/>
            <a:r>
              <a:rPr lang="en-US" sz="1600" dirty="0">
                <a:cs typeface="Times New Roman" panose="02020603050405020304" pitchFamily="18" charset="0"/>
              </a:rPr>
              <a:t>Gathering and labeling this data can be time-consuming and expensive. </a:t>
            </a:r>
          </a:p>
          <a:p>
            <a:pPr algn="just"/>
            <a:r>
              <a:rPr lang="en-US" sz="1600" dirty="0">
                <a:cs typeface="Times New Roman" panose="02020603050405020304" pitchFamily="18" charset="0"/>
              </a:rPr>
              <a:t>Without sufficient data, the model may not generalize well to new, unseen examples, leading to poor performance.</a:t>
            </a:r>
          </a:p>
          <a:p>
            <a:pPr marL="0" indent="0" algn="just">
              <a:buNone/>
            </a:pPr>
            <a:r>
              <a:rPr lang="en-US" sz="1600" b="1" u="sng" dirty="0">
                <a:cs typeface="Times New Roman" panose="02020603050405020304" pitchFamily="18" charset="0"/>
              </a:rPr>
              <a:t>Training Time:</a:t>
            </a:r>
          </a:p>
          <a:p>
            <a:pPr algn="just"/>
            <a:r>
              <a:rPr lang="en-US" sz="1600" dirty="0">
                <a:cs typeface="Times New Roman" panose="02020603050405020304" pitchFamily="18" charset="0"/>
              </a:rPr>
              <a:t>Training deep learning models can be computationally intensive and time-consuming. </a:t>
            </a:r>
          </a:p>
          <a:p>
            <a:pPr algn="just"/>
            <a:r>
              <a:rPr lang="en-US" sz="1600" dirty="0">
                <a:cs typeface="Times New Roman" panose="02020603050405020304" pitchFamily="18" charset="0"/>
              </a:rPr>
              <a:t>Depending on the complexity of the model architecture, size of the dataset, and available computational resources, training can take days, weeks, or even longer. </a:t>
            </a:r>
          </a:p>
          <a:p>
            <a:pPr algn="just"/>
            <a:r>
              <a:rPr lang="en-US" sz="1600" dirty="0">
                <a:cs typeface="Times New Roman" panose="02020603050405020304" pitchFamily="18" charset="0"/>
              </a:rPr>
              <a:t>Longer training times also increase the cost associated with experimentation and model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1051" y="4010166"/>
            <a:ext cx="215019" cy="285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43850" y="5637193"/>
            <a:ext cx="419100" cy="240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173" r="65173"/>
          <a:stretch/>
        </p:blipFill>
        <p:spPr>
          <a:xfrm>
            <a:off x="4632618" y="1284674"/>
            <a:ext cx="6622464" cy="20051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1" t="-5442" r="-71511" b="5442"/>
          <a:stretch/>
        </p:blipFill>
        <p:spPr>
          <a:xfrm>
            <a:off x="6698758" y="1284674"/>
            <a:ext cx="7378249" cy="1871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9625" t="-7174" r="-9625" b="7174"/>
          <a:stretch/>
        </p:blipFill>
        <p:spPr>
          <a:xfrm>
            <a:off x="6806203" y="3827096"/>
            <a:ext cx="4486637" cy="287536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5221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30</a:t>
            </a:fld>
            <a:endParaRPr lang="en-US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78" y="2406672"/>
            <a:ext cx="9002598" cy="4359253"/>
          </a:xfrm>
          <a:prstGeom prst="roundRect">
            <a:avLst>
              <a:gd name="adj" fmla="val 8233"/>
            </a:avLst>
          </a:prstGeom>
          <a:ln>
            <a:solidFill>
              <a:schemeClr val="bg2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67157" y="293744"/>
            <a:ext cx="1991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+mj-lt"/>
                <a:cs typeface="Times New Roman" panose="02020603050405020304" pitchFamily="18" charset="0"/>
              </a:rPr>
              <a:t>Solution</a:t>
            </a:r>
            <a:endParaRPr lang="en-US" sz="3200" b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7157" y="87851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cs typeface="Times New Roman" panose="02020603050405020304" pitchFamily="18" charset="0"/>
              </a:rPr>
              <a:t>Less Parameters means Less Computational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Add 1*1 </a:t>
            </a:r>
            <a:r>
              <a:rPr lang="en-US" dirty="0" err="1">
                <a:cs typeface="Times New Roman" panose="02020603050405020304" pitchFamily="18" charset="0"/>
              </a:rPr>
              <a:t>Conv</a:t>
            </a:r>
            <a:r>
              <a:rPr lang="en-US" dirty="0">
                <a:cs typeface="Times New Roman" panose="02020603050405020304" pitchFamily="18" charset="0"/>
              </a:rPr>
              <a:t> before 3*3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Add 1*1 </a:t>
            </a:r>
            <a:r>
              <a:rPr lang="en-US" dirty="0" err="1">
                <a:cs typeface="Times New Roman" panose="02020603050405020304" pitchFamily="18" charset="0"/>
              </a:rPr>
              <a:t>Conv</a:t>
            </a:r>
            <a:r>
              <a:rPr lang="en-US" dirty="0">
                <a:cs typeface="Times New Roman" panose="02020603050405020304" pitchFamily="18" charset="0"/>
              </a:rPr>
              <a:t> before 5*5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And Add 1*1 </a:t>
            </a:r>
            <a:r>
              <a:rPr lang="en-US" dirty="0" err="1">
                <a:cs typeface="Times New Roman" panose="02020603050405020304" pitchFamily="18" charset="0"/>
              </a:rPr>
              <a:t>Conv</a:t>
            </a:r>
            <a:r>
              <a:rPr lang="en-US" dirty="0">
                <a:cs typeface="Times New Roman" panose="02020603050405020304" pitchFamily="18" charset="0"/>
              </a:rPr>
              <a:t> after the 3*3 </a:t>
            </a:r>
            <a:r>
              <a:rPr lang="en-US" dirty="0" err="1">
                <a:cs typeface="Times New Roman" panose="02020603050405020304" pitchFamily="18" charset="0"/>
              </a:rPr>
              <a:t>Maxpool</a:t>
            </a:r>
            <a:r>
              <a:rPr lang="en-US" dirty="0">
                <a:cs typeface="Times New Roman" panose="02020603050405020304" pitchFamily="18" charset="0"/>
              </a:rPr>
              <a:t> layer.</a:t>
            </a:r>
          </a:p>
        </p:txBody>
      </p:sp>
    </p:spTree>
    <p:extLst>
      <p:ext uri="{BB962C8B-B14F-4D97-AF65-F5344CB8AC3E}">
        <p14:creationId xmlns:p14="http://schemas.microsoft.com/office/powerpoint/2010/main" val="4185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31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8315" y="237183"/>
            <a:ext cx="36567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1x1 Convolution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0213" y="821958"/>
            <a:ext cx="61525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1x1 convolution applies a single 1x1 filter to each pixel in the input volume.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processes each pixel individually but across all channels (depth), combining the information from different channels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/>
              <a:t>Purpose</a:t>
            </a:r>
            <a:r>
              <a:rPr lang="en-US" b="1" dirty="0" smtClean="0"/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Reduces the number of channels while retaining spatial dimensions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Enables </a:t>
            </a:r>
            <a:r>
              <a:rPr lang="en-US" dirty="0"/>
              <a:t>efficient dimensionality reduction and computational cost savings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smtClean="0"/>
              <a:t>Applications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 smtClean="0"/>
              <a:t>ResNet</a:t>
            </a:r>
            <a:r>
              <a:rPr lang="en-US" b="1" dirty="0"/>
              <a:t>:</a:t>
            </a:r>
            <a:r>
              <a:rPr lang="en-US" dirty="0"/>
              <a:t> Used in bottleneck blocks for efficiency.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err="1"/>
              <a:t>MobileNet</a:t>
            </a:r>
            <a:r>
              <a:rPr lang="en-US" b="1" dirty="0"/>
              <a:t>:</a:t>
            </a:r>
            <a:r>
              <a:rPr lang="en-US" dirty="0"/>
              <a:t> Part of </a:t>
            </a:r>
            <a:r>
              <a:rPr lang="en-US" dirty="0" err="1"/>
              <a:t>depthwise</a:t>
            </a:r>
            <a:r>
              <a:rPr lang="en-US" dirty="0"/>
              <a:t> separable convolutions.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Inception Modules:</a:t>
            </a:r>
            <a:r>
              <a:rPr lang="en-US" dirty="0"/>
              <a:t> Reduces dimensions before expensive convolutions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774" y="529570"/>
            <a:ext cx="4760066" cy="3872530"/>
          </a:xfrm>
          <a:prstGeom prst="roundRect">
            <a:avLst>
              <a:gd name="adj" fmla="val 3765"/>
            </a:avLst>
          </a:prstGeom>
          <a:ln>
            <a:solidFill>
              <a:schemeClr val="bg2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774" y="4553034"/>
            <a:ext cx="4760066" cy="221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5179" y="237183"/>
            <a:ext cx="2791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+mj-lt"/>
                <a:cs typeface="Times New Roman" panose="02020603050405020304" pitchFamily="18" charset="0"/>
              </a:rPr>
              <a:t>EfficientNet</a:t>
            </a:r>
            <a:endParaRPr lang="en-US" sz="3200" b="1" dirty="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5179" y="821958"/>
            <a:ext cx="9945351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Introduced </a:t>
            </a:r>
            <a:r>
              <a:rPr lang="en-US" dirty="0"/>
              <a:t>in 2019 by a team of researchers at Google AI,</a:t>
            </a:r>
            <a:endParaRPr lang="en-US" dirty="0">
              <a:solidFill>
                <a:srgbClr val="2424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242424"/>
                </a:solidFill>
              </a:rPr>
              <a:t>The </a:t>
            </a:r>
            <a:r>
              <a:rPr lang="en-US" dirty="0">
                <a:solidFill>
                  <a:srgbClr val="242424"/>
                </a:solidFill>
              </a:rPr>
              <a:t>most powerful CNN </a:t>
            </a:r>
            <a:r>
              <a:rPr lang="en-US" dirty="0" smtClean="0">
                <a:solidFill>
                  <a:srgbClr val="242424"/>
                </a:solidFill>
              </a:rPr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424"/>
                </a:solidFill>
              </a:rPr>
              <a:t>EfficientNet is </a:t>
            </a:r>
            <a:r>
              <a:rPr lang="en-US" dirty="0" smtClean="0">
                <a:solidFill>
                  <a:srgbClr val="242424"/>
                </a:solidFill>
              </a:rPr>
              <a:t>built </a:t>
            </a:r>
            <a:r>
              <a:rPr lang="en-US" dirty="0">
                <a:solidFill>
                  <a:srgbClr val="242424"/>
                </a:solidFill>
              </a:rPr>
              <a:t>upon a concept called </a:t>
            </a:r>
            <a:r>
              <a:rPr lang="en-US" dirty="0" smtClean="0">
                <a:solidFill>
                  <a:srgbClr val="242424"/>
                </a:solidFill>
              </a:rPr>
              <a:t>compound </a:t>
            </a:r>
            <a:r>
              <a:rPr lang="en-US" dirty="0">
                <a:solidFill>
                  <a:srgbClr val="242424"/>
                </a:solidFill>
              </a:rPr>
              <a:t>scaling</a:t>
            </a:r>
            <a:r>
              <a:rPr lang="en-US" dirty="0" smtClean="0">
                <a:solidFill>
                  <a:srgbClr val="242424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242424"/>
                </a:solidFill>
              </a:rPr>
              <a:t>Compound scaling </a:t>
            </a:r>
            <a:r>
              <a:rPr lang="en-US" dirty="0">
                <a:solidFill>
                  <a:srgbClr val="242424"/>
                </a:solidFill>
              </a:rPr>
              <a:t>optimizes model depth, width, and resolution for optimal efficiency</a:t>
            </a:r>
            <a:r>
              <a:rPr lang="en-US" dirty="0" smtClean="0">
                <a:solidFill>
                  <a:srgbClr val="242424"/>
                </a:solidFill>
              </a:rPr>
              <a:t>.</a:t>
            </a:r>
          </a:p>
          <a:p>
            <a:r>
              <a:rPr lang="en-US" b="1" dirty="0"/>
              <a:t>Applications</a:t>
            </a:r>
            <a:r>
              <a:rPr lang="en-US" b="1" dirty="0" smtClean="0"/>
              <a:t>:</a:t>
            </a:r>
            <a:endParaRPr lang="en-US" dirty="0" smtClean="0">
              <a:solidFill>
                <a:srgbClr val="24242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US" dirty="0" smtClean="0"/>
              <a:t>mage </a:t>
            </a:r>
            <a:r>
              <a:rPr lang="en-US" dirty="0"/>
              <a:t>classification, object detection, semantic </a:t>
            </a:r>
            <a:r>
              <a:rPr lang="en-US" dirty="0" smtClean="0"/>
              <a:t>segmentation</a:t>
            </a:r>
          </a:p>
          <a:p>
            <a:r>
              <a:rPr lang="en-US" b="1" dirty="0" smtClean="0"/>
              <a:t>EfficientNet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EfficientNet </a:t>
            </a:r>
            <a:r>
              <a:rPr lang="en-US" b="1" dirty="0"/>
              <a:t>B0-B7:</a:t>
            </a:r>
            <a:r>
              <a:rPr lang="en-US" dirty="0"/>
              <a:t> A family of EfficientNet models with varying complexities.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B0: Most lightweight </a:t>
            </a:r>
            <a:r>
              <a:rPr lang="en-US" dirty="0"/>
              <a:t>(5.3 million parameters).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B7: Most complex </a:t>
            </a:r>
            <a:r>
              <a:rPr lang="en-US" dirty="0"/>
              <a:t>(6.1 billion parameters).</a:t>
            </a:r>
          </a:p>
          <a:p>
            <a:endParaRPr lang="en-US" i="0" dirty="0">
              <a:solidFill>
                <a:srgbClr val="242424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46" r="4520"/>
          <a:stretch/>
        </p:blipFill>
        <p:spPr>
          <a:xfrm>
            <a:off x="5297864" y="3484157"/>
            <a:ext cx="5872900" cy="3196927"/>
          </a:xfrm>
          <a:prstGeom prst="round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3015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3854" y="133489"/>
            <a:ext cx="23871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/>
              <a:t>MobileNet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393854" y="718264"/>
            <a:ext cx="633688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Developed by Google </a:t>
            </a:r>
            <a:r>
              <a:rPr lang="en-US" dirty="0" smtClean="0"/>
              <a:t>researchers.</a:t>
            </a:r>
          </a:p>
          <a:p>
            <a:pPr algn="just"/>
            <a:r>
              <a:rPr lang="en-US" b="1" dirty="0"/>
              <a:t>Purpose: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Designed for mobile and embedded vision applications.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Focuses on efficient, lightweight models suitable for devices with limited computational resources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/>
              <a:t>Key Features: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Reduces </a:t>
            </a:r>
            <a:r>
              <a:rPr lang="en-US" dirty="0"/>
              <a:t>computational cost and model size.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Fewer </a:t>
            </a:r>
            <a:r>
              <a:rPr lang="en-US" dirty="0"/>
              <a:t>parameters compared to traditional convolutional networks.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Maintains </a:t>
            </a:r>
            <a:r>
              <a:rPr lang="en-US" dirty="0"/>
              <a:t>competitive accuracy with optimized speed and efficiency.</a:t>
            </a:r>
          </a:p>
          <a:p>
            <a:pPr algn="just"/>
            <a:r>
              <a:rPr lang="en-US" b="1" dirty="0" smtClean="0"/>
              <a:t>Applications</a:t>
            </a:r>
            <a:r>
              <a:rPr lang="en-US" b="1" dirty="0"/>
              <a:t>: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Real-time object detection and image classification on mobile devices.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Deployment in </a:t>
            </a:r>
            <a:r>
              <a:rPr lang="en-US" dirty="0" err="1"/>
              <a:t>IoT</a:t>
            </a:r>
            <a:r>
              <a:rPr lang="en-US" dirty="0"/>
              <a:t> devices and augmented reality applications.</a:t>
            </a:r>
          </a:p>
          <a:p>
            <a:pPr algn="just"/>
            <a:r>
              <a:rPr lang="en-US" b="1" dirty="0"/>
              <a:t>Pre-trained Models: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MobileNetV1, MobileNetV2, MobileNetV3.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Pre-trained on ImageNet</a:t>
            </a:r>
            <a:r>
              <a:rPr lang="en-US" dirty="0"/>
              <a:t>, available </a:t>
            </a:r>
            <a:r>
              <a:rPr lang="en-US" dirty="0" smtClean="0"/>
              <a:t>for transfer learning.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738" y="675631"/>
            <a:ext cx="5335572" cy="4570043"/>
          </a:xfrm>
          <a:prstGeom prst="round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0164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48654" y="199476"/>
            <a:ext cx="73388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cs typeface="Times New Roman" panose="02020603050405020304" pitchFamily="18" charset="0"/>
              </a:rPr>
              <a:t>Applications of transfer Learning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763" t="4371" r="-203" b="-472"/>
          <a:stretch/>
        </p:blipFill>
        <p:spPr>
          <a:xfrm>
            <a:off x="1036949" y="1008667"/>
            <a:ext cx="8936610" cy="57572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427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6592" y="0"/>
            <a:ext cx="10515600" cy="71736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cs typeface="Times New Roman" panose="02020603050405020304" pitchFamily="18" charset="0"/>
              </a:rPr>
              <a:t>Applications of transfer Learning</a:t>
            </a:r>
            <a:endParaRPr lang="en-US" sz="3600" b="1" dirty="0"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592" y="717363"/>
            <a:ext cx="602372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Image Classification</a:t>
            </a:r>
          </a:p>
          <a:p>
            <a:pPr algn="just"/>
            <a:r>
              <a:rPr lang="en-US" dirty="0"/>
              <a:t>A core application of transfer learning in computer vision</a:t>
            </a:r>
            <a:r>
              <a:rPr lang="en-US" dirty="0" smtClean="0"/>
              <a:t>.</a:t>
            </a:r>
            <a:endParaRPr lang="en-US" dirty="0"/>
          </a:p>
          <a:p>
            <a:pPr algn="just"/>
            <a:r>
              <a:rPr lang="en-US" b="1" dirty="0"/>
              <a:t>Pre-trained Models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Leverage powerful models like </a:t>
            </a:r>
            <a:r>
              <a:rPr lang="en-US" dirty="0" err="1"/>
              <a:t>ResNet</a:t>
            </a:r>
            <a:r>
              <a:rPr lang="en-US" dirty="0"/>
              <a:t>, VGG, and Inception.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Trained on massive datasets like ImageNet</a:t>
            </a:r>
            <a:r>
              <a:rPr lang="en-US" dirty="0" smtClean="0"/>
              <a:t>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Fine-tune </a:t>
            </a:r>
            <a:r>
              <a:rPr lang="en-US" dirty="0"/>
              <a:t>models for specific domains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smtClean="0"/>
              <a:t>Applications:</a:t>
            </a: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For examples, </a:t>
            </a:r>
            <a:r>
              <a:rPr lang="en-US" dirty="0"/>
              <a:t>Identifying species in wildlife photography or diagnosing medical conditions from imaging data</a:t>
            </a:r>
            <a:r>
              <a:rPr lang="en-US" dirty="0" smtClean="0"/>
              <a:t>.</a:t>
            </a:r>
          </a:p>
          <a:p>
            <a:pPr algn="just"/>
            <a:r>
              <a:rPr lang="en-US" sz="2000" b="1" dirty="0"/>
              <a:t>Object Detection:</a:t>
            </a:r>
          </a:p>
          <a:p>
            <a:pPr algn="just"/>
            <a:r>
              <a:rPr lang="en-US" dirty="0"/>
              <a:t>Detect and localize objects in images or videos.</a:t>
            </a:r>
          </a:p>
          <a:p>
            <a:pPr algn="just"/>
            <a:r>
              <a:rPr lang="en-US" b="1" dirty="0"/>
              <a:t>Pre-trained Models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Utilize pre-trained </a:t>
            </a:r>
            <a:r>
              <a:rPr lang="en-US" dirty="0" smtClean="0"/>
              <a:t>models like </a:t>
            </a:r>
            <a:r>
              <a:rPr lang="en-US" dirty="0"/>
              <a:t>YOLO, Faster R-CNN, </a:t>
            </a:r>
            <a:r>
              <a:rPr lang="en-US" dirty="0" smtClean="0"/>
              <a:t>SSD </a:t>
            </a:r>
            <a:r>
              <a:rPr lang="en-US" dirty="0"/>
              <a:t>for feature extraction.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Add layers for bounding box prediction and class identification.</a:t>
            </a:r>
          </a:p>
          <a:p>
            <a:pPr algn="just"/>
            <a:r>
              <a:rPr lang="en-US" b="1" dirty="0" smtClean="0"/>
              <a:t>Applications</a:t>
            </a:r>
            <a:r>
              <a:rPr lang="en-US" dirty="0" smtClean="0"/>
              <a:t>: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Pedestrian detection for self-driving cars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88" y="4062953"/>
            <a:ext cx="4741682" cy="2702973"/>
          </a:xfrm>
          <a:prstGeom prst="round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16" y="856892"/>
            <a:ext cx="4543309" cy="255561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612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6311" y="612844"/>
            <a:ext cx="639765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/>
              <a:t>Image Segmentation</a:t>
            </a:r>
          </a:p>
          <a:p>
            <a:pPr algn="just"/>
            <a:r>
              <a:rPr lang="en-US" dirty="0" smtClean="0"/>
              <a:t>Segmenting images into distinct regions corresponding to objects or parts of objects.</a:t>
            </a:r>
          </a:p>
          <a:p>
            <a:pPr algn="just"/>
            <a:r>
              <a:rPr lang="en-US" b="1" dirty="0" smtClean="0"/>
              <a:t>Pre-trained Models: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U-Net, </a:t>
            </a:r>
            <a:r>
              <a:rPr lang="en-US" dirty="0" err="1" smtClean="0"/>
              <a:t>DeepLab</a:t>
            </a:r>
            <a:r>
              <a:rPr lang="en-US" dirty="0" smtClean="0"/>
              <a:t>, FCN.</a:t>
            </a:r>
          </a:p>
          <a:p>
            <a:pPr algn="just"/>
            <a:r>
              <a:rPr lang="en-US" b="1" dirty="0" smtClean="0"/>
              <a:t>Applications with Transfer Learning</a:t>
            </a:r>
            <a:endParaRPr lang="en-US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Medical Imaging: </a:t>
            </a:r>
            <a:r>
              <a:rPr lang="en-US" dirty="0" smtClean="0"/>
              <a:t>Identify tumors or other abnormalities.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 smtClean="0"/>
              <a:t>Autonomous Vehicles: </a:t>
            </a:r>
            <a:r>
              <a:rPr lang="en-US" dirty="0" smtClean="0"/>
              <a:t>Differentiate between roads, sidewalks, and vehicles.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b="1" dirty="0" smtClean="0"/>
              <a:t>Face Recognition:</a:t>
            </a:r>
          </a:p>
          <a:p>
            <a:r>
              <a:rPr lang="en-US" dirty="0" smtClean="0"/>
              <a:t>Identify and verify faces in images or videos.</a:t>
            </a:r>
          </a:p>
          <a:p>
            <a:r>
              <a:rPr lang="en-US" b="1" dirty="0" smtClean="0"/>
              <a:t>Pre-trained Models: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Utilize pre-trained models like </a:t>
            </a:r>
            <a:r>
              <a:rPr lang="en-US" dirty="0" err="1" smtClean="0"/>
              <a:t>FaceNet</a:t>
            </a:r>
            <a:r>
              <a:rPr lang="en-US" dirty="0" smtClean="0"/>
              <a:t>, </a:t>
            </a:r>
            <a:r>
              <a:rPr lang="en-US" dirty="0" err="1" smtClean="0"/>
              <a:t>VGGFace</a:t>
            </a:r>
            <a:r>
              <a:rPr lang="en-US" dirty="0" smtClean="0"/>
              <a:t> for feature extraction.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 layers for face identification and verification.</a:t>
            </a:r>
          </a:p>
          <a:p>
            <a:r>
              <a:rPr lang="en-US" b="1" dirty="0" smtClean="0"/>
              <a:t>Applications: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Security systems for access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Social media tagging.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User authentication for devices and apps.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154" y="540015"/>
            <a:ext cx="4402316" cy="2757351"/>
          </a:xfrm>
          <a:prstGeom prst="round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154" y="3487918"/>
            <a:ext cx="4402316" cy="2981143"/>
          </a:xfrm>
          <a:prstGeom prst="round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66311" y="49095"/>
            <a:ext cx="64411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cs typeface="Times New Roman" panose="02020603050405020304" pitchFamily="18" charset="0"/>
              </a:rPr>
              <a:t>Applications of transfer Learning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11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3074" y="246356"/>
            <a:ext cx="2042547" cy="456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smtClean="0">
                <a:latin typeface="+mj-lt"/>
              </a:rPr>
              <a:t>References:</a:t>
            </a:r>
            <a:endParaRPr lang="en-US" sz="2400" b="1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3074" y="741971"/>
            <a:ext cx="1044489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https://www.researchgate.net/figure/Change-in-the-number-of-model-parameters-and-training-time-with-increased-number-of_fig3_335865710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https://blog.devgenius.io/all-you-need-to-know-about-transfer-learning-4a7e3cbaf1dd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https://medium.com/@nutanbhogendrasharma/transfer-learning-using-feature-extraction-in-deep-learning-afd97380c96c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https://dev.mrdbourke.com/tensorflow-deep-learning/04_transfer_learning_in_tensorflow_part_1_feature_extraction/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https://encord.com/glossary/pre-trained-model-definition/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https://en.wikipedia.org/wiki/ImageNet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https://blog.mturk.com/tutorial-how-to-label-thousands-of-images-using-the-crowd-bea164ccbefc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https://medium.com/@siddheshb008/alexnet-architecture-explained-b6240c528bd5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62.3 million learnable parameters.</a:t>
            </a:r>
            <a:endParaRPr lang="en-PK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 https</a:t>
            </a:r>
            <a:r>
              <a:rPr lang="en-US" i="1" dirty="0"/>
              <a:t>://www.philschmid.de/getting-started-with-cnn-by-calculating-lenet-layer-manually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 https://</a:t>
            </a:r>
            <a:r>
              <a:rPr lang="en-US" i="1" dirty="0"/>
              <a:t>medium.com/@mygreatlearning/everything-you-need-to-know-about-vgg16-7315defb5918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 https</a:t>
            </a:r>
            <a:r>
              <a:rPr lang="en-US" i="1" dirty="0"/>
              <a:t>://www.geeksforgeeks.org/residual-networks-resnet-deep-learning/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 https</a:t>
            </a:r>
            <a:r>
              <a:rPr lang="en-US" i="1" dirty="0"/>
              <a:t>://</a:t>
            </a:r>
            <a:r>
              <a:rPr lang="en-US" i="1" dirty="0" smtClean="0"/>
              <a:t>viso.ai/deep-learning/resnet-residual-neural-network/</a:t>
            </a:r>
            <a:endParaRPr lang="en-US" i="1" dirty="0" smtClean="0">
              <a:hlinkClick r:id="rId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https://www.researchgate.net/figure/A-schematic-view-of-ResNet-architecture-15-decomposed-into-three-blocks-embedding_fig1_333475917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08303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82730" y="368904"/>
            <a:ext cx="1747594" cy="487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/>
              <a:t>References</a:t>
            </a:r>
            <a:r>
              <a:rPr lang="en-US" sz="2400" b="1" dirty="0"/>
              <a:t>:</a:t>
            </a:r>
            <a:endParaRPr lang="en-US" sz="24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3590" y="856410"/>
            <a:ext cx="94802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https://medium.com/@</a:t>
            </a:r>
            <a:r>
              <a:rPr lang="en-US" i="1" dirty="0" smtClean="0"/>
              <a:t>siddheshb008/resnet-architecture-explained-47309ea9283d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https://velog.io/@snoop2head/Going-Deeper-with-Convolutions-GoogleNet-Inception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https://towardsdatascience.com/an-intuitive-guide-to-deep-network-architectures-65fdc477db41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https://www.youtube.com/watch?app=desktop&amp;v=pf-HUcqdCr4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https://www.baeldung.com/wp-content/uploads/sites/4/2020/06/3D_1D_cropped.gif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https://arxiv.org/abs/1905.11946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https://deeplobe.ai/image-segmentation-the-most-interesting-applications/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https://medium.com/analytics-vidhya/how-facial-recognition-systems-work-edcbb227e614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5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4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114" y="135802"/>
            <a:ext cx="9692640" cy="813136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cs typeface="Times New Roman" panose="02020603050405020304" pitchFamily="18" charset="0"/>
              </a:rPr>
              <a:t>Challenges in Training Custom Deep Learning Models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472" y="1051225"/>
            <a:ext cx="6894011" cy="43513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 </a:t>
            </a:r>
            <a:r>
              <a:rPr lang="en-US" sz="1600" b="1" u="sng" dirty="0">
                <a:cs typeface="Times New Roman" panose="02020603050405020304" pitchFamily="18" charset="0"/>
              </a:rPr>
              <a:t>Computational Resources:</a:t>
            </a:r>
            <a:r>
              <a:rPr lang="en-US" sz="1600" u="sng" dirty="0">
                <a:cs typeface="Times New Roman" panose="02020603050405020304" pitchFamily="18" charset="0"/>
              </a:rPr>
              <a:t> </a:t>
            </a:r>
            <a:endParaRPr lang="en-US" sz="1600" dirty="0"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cs typeface="Times New Roman" panose="02020603050405020304" pitchFamily="18" charset="0"/>
              </a:rPr>
              <a:t>Training deep learning models often requires significant computational resources, including powerful GPUs or even specialized hardware like TPUs. </a:t>
            </a:r>
          </a:p>
          <a:p>
            <a:pPr algn="just"/>
            <a:r>
              <a:rPr lang="en-US" sz="1600" dirty="0">
                <a:cs typeface="Times New Roman" panose="02020603050405020304" pitchFamily="18" charset="0"/>
              </a:rPr>
              <a:t>Not everyone has access to these resources, limiting the ability to train complex models effectively</a:t>
            </a:r>
            <a:r>
              <a:rPr lang="en-US" sz="1600" dirty="0" smtClean="0"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600" dirty="0"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600" b="1" u="sng" dirty="0">
                <a:cs typeface="Times New Roman" panose="02020603050405020304" pitchFamily="18" charset="0"/>
              </a:rPr>
              <a:t>Expertise Requirement</a:t>
            </a:r>
            <a:r>
              <a:rPr lang="en-US" sz="1600" b="1" u="sng" dirty="0" smtClean="0">
                <a:cs typeface="Times New Roman" panose="02020603050405020304" pitchFamily="18" charset="0"/>
              </a:rPr>
              <a:t>:</a:t>
            </a:r>
            <a:endParaRPr lang="en-US" sz="1600" dirty="0"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cs typeface="Times New Roman" panose="02020603050405020304" pitchFamily="18" charset="0"/>
              </a:rPr>
              <a:t>Building and training custom deep learning models requires expertise in machine learning, deep learning, and software engineering. </a:t>
            </a:r>
          </a:p>
          <a:p>
            <a:pPr algn="just"/>
            <a:r>
              <a:rPr lang="en-US" sz="1600" dirty="0">
                <a:cs typeface="Times New Roman" panose="02020603050405020304" pitchFamily="18" charset="0"/>
              </a:rPr>
              <a:t>This expertise may not be readily available to everyone, especially those new to the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4610" y="1023146"/>
            <a:ext cx="3031947" cy="2591298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8589136" y="4675770"/>
            <a:ext cx="1195887" cy="89547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Machine Learning Engineer</a:t>
            </a:r>
            <a:endParaRPr lang="en-US" sz="1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294127" y="3824550"/>
            <a:ext cx="1282799" cy="4258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Machine Learning Fundamentals</a:t>
            </a:r>
            <a:endParaRPr lang="en-US" sz="900" dirty="0"/>
          </a:p>
        </p:txBody>
      </p:sp>
      <p:sp>
        <p:nvSpPr>
          <p:cNvPr id="19" name="Rounded Rectangle 18"/>
          <p:cNvSpPr/>
          <p:nvPr/>
        </p:nvSpPr>
        <p:spPr>
          <a:xfrm>
            <a:off x="9859966" y="4958575"/>
            <a:ext cx="1225956" cy="4439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Programming Skills</a:t>
            </a:r>
            <a:endParaRPr lang="en-US" sz="900" dirty="0"/>
          </a:p>
        </p:txBody>
      </p:sp>
      <p:sp>
        <p:nvSpPr>
          <p:cNvPr id="20" name="Rounded Rectangle 19"/>
          <p:cNvSpPr/>
          <p:nvPr/>
        </p:nvSpPr>
        <p:spPr>
          <a:xfrm>
            <a:off x="9413463" y="6084773"/>
            <a:ext cx="1163463" cy="5090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Mathematics and Statistics</a:t>
            </a:r>
            <a:endParaRPr lang="en-US" sz="900" dirty="0"/>
          </a:p>
        </p:txBody>
      </p:sp>
      <p:sp>
        <p:nvSpPr>
          <p:cNvPr id="21" name="Rounded Rectangle 20"/>
          <p:cNvSpPr/>
          <p:nvPr/>
        </p:nvSpPr>
        <p:spPr>
          <a:xfrm>
            <a:off x="7280084" y="6109708"/>
            <a:ext cx="1234109" cy="42162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Data Preprocessing</a:t>
            </a:r>
            <a:endParaRPr lang="en-US" sz="900" dirty="0"/>
          </a:p>
        </p:txBody>
      </p:sp>
      <p:sp>
        <p:nvSpPr>
          <p:cNvPr id="22" name="Rounded Rectangle 21"/>
          <p:cNvSpPr/>
          <p:nvPr/>
        </p:nvSpPr>
        <p:spPr>
          <a:xfrm>
            <a:off x="7192583" y="4867813"/>
            <a:ext cx="1345677" cy="51138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Model Architecture Design</a:t>
            </a:r>
            <a:endParaRPr lang="en-US" sz="900" dirty="0"/>
          </a:p>
        </p:txBody>
      </p:sp>
      <p:sp>
        <p:nvSpPr>
          <p:cNvPr id="23" name="Rounded Rectangle 22"/>
          <p:cNvSpPr/>
          <p:nvPr/>
        </p:nvSpPr>
        <p:spPr>
          <a:xfrm>
            <a:off x="7500018" y="3808657"/>
            <a:ext cx="1202991" cy="55506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Hyper parameter Tuning</a:t>
            </a:r>
            <a:endParaRPr lang="en-US" sz="9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0043558" y="4405127"/>
            <a:ext cx="449843" cy="46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0043558" y="5455195"/>
            <a:ext cx="533368" cy="607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589136" y="6320518"/>
            <a:ext cx="717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7714611" y="5425310"/>
            <a:ext cx="386902" cy="560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714610" y="4439719"/>
            <a:ext cx="514990" cy="353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55229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88920" y="2305049"/>
            <a:ext cx="9418320" cy="1247775"/>
          </a:xfrm>
        </p:spPr>
        <p:txBody>
          <a:bodyPr>
            <a:normAutofit/>
          </a:bodyPr>
          <a:lstStyle/>
          <a:p>
            <a:r>
              <a:rPr lang="en-US" sz="6000" b="1" dirty="0" smtClean="0"/>
              <a:t>Solution </a:t>
            </a:r>
            <a:endParaRPr lang="en-US" sz="6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993" y="205274"/>
            <a:ext cx="9692640" cy="450350"/>
          </a:xfrm>
        </p:spPr>
        <p:txBody>
          <a:bodyPr>
            <a:noAutofit/>
          </a:bodyPr>
          <a:lstStyle/>
          <a:p>
            <a:r>
              <a:rPr lang="en-US" sz="3000" b="1" dirty="0" smtClean="0">
                <a:cs typeface="Times New Roman" panose="02020603050405020304" pitchFamily="18" charset="0"/>
              </a:rPr>
              <a:t>Transfer </a:t>
            </a:r>
            <a:r>
              <a:rPr lang="en-US" sz="3000" b="1" dirty="0"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6</a:t>
            </a:fld>
            <a:endParaRPr lang="en-US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58993" y="655624"/>
            <a:ext cx="6010138" cy="5972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 smtClean="0">
                <a:cs typeface="Times New Roman" panose="02020603050405020304" pitchFamily="18" charset="0"/>
              </a:rPr>
              <a:t>A powerful technique in deep learning that allows us to reuse knowledge gained from solving one problem to tackle a different but related problem. </a:t>
            </a:r>
          </a:p>
          <a:p>
            <a:pPr algn="just"/>
            <a:r>
              <a:rPr lang="en-US" sz="1600" dirty="0" smtClean="0">
                <a:cs typeface="Times New Roman" panose="02020603050405020304" pitchFamily="18" charset="0"/>
              </a:rPr>
              <a:t>Instead of training a model from scratch, we start with a pre-trained model and fine-tune it for the new task.</a:t>
            </a:r>
          </a:p>
          <a:p>
            <a:pPr lvl="0"/>
            <a:r>
              <a:rPr lang="en-US" sz="1600" dirty="0" smtClean="0"/>
              <a:t>It </a:t>
            </a:r>
            <a:r>
              <a:rPr lang="en-US" sz="1600" dirty="0"/>
              <a:t>will not only speed up training considerably, but also requires significantly less training data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r>
              <a:rPr lang="en-US" sz="1600" b="1" dirty="0"/>
              <a:t>Need of Transfer Learning?</a:t>
            </a:r>
          </a:p>
          <a:p>
            <a:pPr>
              <a:spcBef>
                <a:spcPts val="1000"/>
              </a:spcBef>
            </a:pPr>
            <a:r>
              <a:rPr lang="en-US" sz="1600" dirty="0"/>
              <a:t>If our dataset is really small</a:t>
            </a:r>
          </a:p>
          <a:p>
            <a:pPr>
              <a:spcBef>
                <a:spcPts val="1000"/>
              </a:spcBef>
            </a:pPr>
            <a:r>
              <a:rPr lang="en-US" sz="1600" dirty="0"/>
              <a:t>Low Computation Power</a:t>
            </a:r>
          </a:p>
          <a:p>
            <a:pPr>
              <a:spcBef>
                <a:spcPts val="1000"/>
              </a:spcBef>
            </a:pPr>
            <a:r>
              <a:rPr lang="en-US" sz="1600" dirty="0"/>
              <a:t>If our dataset is similar to </a:t>
            </a:r>
            <a:r>
              <a:rPr lang="en-US" sz="1600" dirty="0" smtClean="0"/>
              <a:t>pre-trained </a:t>
            </a:r>
            <a:r>
              <a:rPr lang="en-US" sz="1600" dirty="0"/>
              <a:t>data then we have to only fine tuning our model it would save lot of </a:t>
            </a:r>
            <a:r>
              <a:rPr lang="en-US" sz="1600" dirty="0" smtClean="0"/>
              <a:t>time.</a:t>
            </a:r>
          </a:p>
          <a:p>
            <a:pPr marL="0" indent="0" algn="just">
              <a:spcAft>
                <a:spcPts val="0"/>
              </a:spcAft>
              <a:buNone/>
            </a:pPr>
            <a:r>
              <a:rPr lang="en-US" sz="1600" b="1" dirty="0">
                <a:cs typeface="Times New Roman" panose="02020603050405020304" pitchFamily="18" charset="0"/>
              </a:rPr>
              <a:t>Advantages</a:t>
            </a:r>
            <a:r>
              <a:rPr lang="en-US" sz="1600" dirty="0"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spcBef>
                <a:spcPts val="800"/>
              </a:spcBef>
              <a:spcAft>
                <a:spcPts val="0"/>
              </a:spcAft>
            </a:pPr>
            <a:r>
              <a:rPr lang="en-US" sz="1600" dirty="0" smtClean="0"/>
              <a:t>Work </a:t>
            </a:r>
            <a:r>
              <a:rPr lang="en-US" sz="1600" dirty="0"/>
              <a:t>with Limited data</a:t>
            </a:r>
            <a:endParaRPr lang="en-US" sz="1600" dirty="0">
              <a:cs typeface="Times New Roman" panose="02020603050405020304" pitchFamily="18" charset="0"/>
            </a:endParaRPr>
          </a:p>
          <a:p>
            <a:pPr marL="285750" indent="-285750">
              <a:spcBef>
                <a:spcPts val="800"/>
              </a:spcBef>
              <a:spcAft>
                <a:spcPts val="0"/>
              </a:spcAft>
            </a:pPr>
            <a:r>
              <a:rPr lang="en-US" sz="1600" dirty="0" smtClean="0"/>
              <a:t>Reduced training time</a:t>
            </a:r>
          </a:p>
          <a:p>
            <a:pPr marL="285750" indent="-285750">
              <a:spcBef>
                <a:spcPts val="800"/>
              </a:spcBef>
              <a:spcAft>
                <a:spcPts val="0"/>
              </a:spcAft>
            </a:pPr>
            <a:r>
              <a:rPr lang="en-US" sz="1600" dirty="0" smtClean="0"/>
              <a:t>Improved neural network performance(in most cases)</a:t>
            </a:r>
          </a:p>
          <a:p>
            <a:pPr marL="0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600" b="1" dirty="0" smtClean="0"/>
              <a:t>Limitations</a:t>
            </a:r>
            <a:endParaRPr lang="en-US" sz="1600" b="1" dirty="0"/>
          </a:p>
          <a:p>
            <a:pPr marL="285750" indent="-285750">
              <a:spcBef>
                <a:spcPts val="1000"/>
              </a:spcBef>
              <a:spcAft>
                <a:spcPts val="0"/>
              </a:spcAft>
            </a:pPr>
            <a:r>
              <a:rPr lang="en-US" sz="1600" dirty="0"/>
              <a:t>Dataset is completely different from pre-trained data.</a:t>
            </a:r>
          </a:p>
          <a:p>
            <a:pPr lvl="1"/>
            <a:endParaRPr lang="en-US" dirty="0"/>
          </a:p>
          <a:p>
            <a:pPr marL="0" indent="0">
              <a:spcBef>
                <a:spcPts val="1000"/>
              </a:spcBef>
              <a:buNone/>
            </a:pP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9177618" y="3771900"/>
            <a:ext cx="275664" cy="91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31" y="805490"/>
            <a:ext cx="4961414" cy="36439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169131" y="2469817"/>
            <a:ext cx="14100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Lots of 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69131" y="4465498"/>
            <a:ext cx="2088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Medium amount of Data</a:t>
            </a:r>
          </a:p>
        </p:txBody>
      </p:sp>
    </p:spTree>
    <p:extLst>
      <p:ext uri="{BB962C8B-B14F-4D97-AF65-F5344CB8AC3E}">
        <p14:creationId xmlns:p14="http://schemas.microsoft.com/office/powerpoint/2010/main" val="264381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6519" y="831281"/>
            <a:ext cx="6096000" cy="38472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Pre-trained Model</a:t>
            </a:r>
            <a:r>
              <a:rPr lang="en-US" b="1" dirty="0" smtClean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Begin with a model that has already been trained on a large dataset for a specific task (e.g., image classification using ImageNet).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pre-trained model has learned useful features and patterns from the data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/>
              <a:t>Application to a New Task</a:t>
            </a:r>
            <a:r>
              <a:rPr lang="en-US" b="1" dirty="0" smtClean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new task-specific layers (e.g., an output layer) on top of the base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Fine-tune the entire model on the new task using a smaller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base model’s features are leveraged for the new task.</a:t>
            </a:r>
          </a:p>
        </p:txBody>
      </p:sp>
      <p:sp>
        <p:nvSpPr>
          <p:cNvPr id="7" name="Rectangle 6"/>
          <p:cNvSpPr/>
          <p:nvPr/>
        </p:nvSpPr>
        <p:spPr>
          <a:xfrm>
            <a:off x="276519" y="258939"/>
            <a:ext cx="6934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cs typeface="Times New Roman" panose="02020603050405020304" pitchFamily="18" charset="0"/>
              </a:rPr>
              <a:t>How Transfer Learning </a:t>
            </a:r>
            <a:r>
              <a:rPr lang="en-US" sz="3200" b="1" dirty="0" smtClean="0">
                <a:latin typeface="+mj-lt"/>
                <a:cs typeface="Times New Roman" panose="02020603050405020304" pitchFamily="18" charset="0"/>
              </a:rPr>
              <a:t>Works</a:t>
            </a:r>
            <a:endParaRPr lang="en-US" sz="3200" b="1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372519" y="909702"/>
            <a:ext cx="4594465" cy="295120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637" y="4524600"/>
            <a:ext cx="7507347" cy="22413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669751" y="4148809"/>
            <a:ext cx="1813617" cy="2440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Unfreeze the Last Layer</a:t>
            </a:r>
            <a:endParaRPr lang="en-US" sz="1000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8286161" y="4666268"/>
            <a:ext cx="169682" cy="367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8239026" y="4270850"/>
            <a:ext cx="430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022210" y="4666268"/>
            <a:ext cx="263951" cy="367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022210" y="4666268"/>
            <a:ext cx="433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8239026" y="4270850"/>
            <a:ext cx="0" cy="39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9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619" y="245097"/>
            <a:ext cx="9692640" cy="57896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cs typeface="Times New Roman" panose="02020603050405020304" pitchFamily="18" charset="0"/>
              </a:rPr>
              <a:t>Kinds </a:t>
            </a:r>
            <a:r>
              <a:rPr lang="en-US" sz="3200" b="1" dirty="0">
                <a:cs typeface="Times New Roman" panose="02020603050405020304" pitchFamily="18" charset="0"/>
              </a:rPr>
              <a:t>of Transfer Learning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8363" y="961611"/>
            <a:ext cx="852315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cs typeface="Times New Roman" panose="02020603050405020304" pitchFamily="18" charset="0"/>
              </a:rPr>
              <a:t>Feature Extraction: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cs typeface="Times New Roman" panose="02020603050405020304" pitchFamily="18" charset="0"/>
              </a:rPr>
              <a:t>Use the base model as a fixed feature extractor.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cs typeface="Times New Roman" panose="02020603050405020304" pitchFamily="18" charset="0"/>
              </a:rPr>
              <a:t>Extract features from intermediate layers (e.g., convolutional layers in a CNN).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cs typeface="Times New Roman" panose="02020603050405020304" pitchFamily="18" charset="0"/>
              </a:rPr>
              <a:t>Feed these features to a new classifier (e.g., a fully connected layer).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cs typeface="Times New Roman" panose="02020603050405020304" pitchFamily="18" charset="0"/>
              </a:rPr>
              <a:t>Commonly used when data for the new task is limited.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cs typeface="Times New Roman" panose="02020603050405020304" pitchFamily="18" charset="0"/>
            </a:endParaRPr>
          </a:p>
          <a:p>
            <a:pPr algn="just"/>
            <a:r>
              <a:rPr lang="en-US" b="1" dirty="0">
                <a:cs typeface="Times New Roman" panose="02020603050405020304" pitchFamily="18" charset="0"/>
              </a:rPr>
              <a:t>Fine-Tuning</a:t>
            </a:r>
            <a:r>
              <a:rPr lang="en-US" dirty="0"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Fine-tune layer in the base model for the new task.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Adjust the weights of the base model using the new task’s data.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Times New Roman" panose="02020603050405020304" pitchFamily="18" charset="0"/>
              </a:rPr>
              <a:t>Useful when the new task is closely related to the original task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7861E9F1-9214-4563-ABFC-1D940E589AF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2" descr="https://raw.githubusercontent.com/mrdbourke/tensorflow-deep-learning/main/images/04-different-kinds-of-transfer-lear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2928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3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6915</TotalTime>
  <Words>2066</Words>
  <Application>Microsoft Office PowerPoint</Application>
  <PresentationFormat>Widescreen</PresentationFormat>
  <Paragraphs>373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Century Schoolbook</vt:lpstr>
      <vt:lpstr>Times New Roman</vt:lpstr>
      <vt:lpstr>Wingdings</vt:lpstr>
      <vt:lpstr>Wingdings 2</vt:lpstr>
      <vt:lpstr>View</vt:lpstr>
      <vt:lpstr>Utilizing Pre-trained Model for Better Results</vt:lpstr>
      <vt:lpstr>Overview</vt:lpstr>
      <vt:lpstr>Challenges in Training Custom Deep Learning Models</vt:lpstr>
      <vt:lpstr>Challenges in Training Custom Deep Learning Models</vt:lpstr>
      <vt:lpstr>Solution </vt:lpstr>
      <vt:lpstr>Transfer Learning</vt:lpstr>
      <vt:lpstr>PowerPoint Presentation</vt:lpstr>
      <vt:lpstr>Kinds of Transfer Learning</vt:lpstr>
      <vt:lpstr>PowerPoint Presentation</vt:lpstr>
      <vt:lpstr>PowerPoint Presentation</vt:lpstr>
      <vt:lpstr>Pre-trained Models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</vt:lpstr>
      <vt:lpstr>Residual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transfer Learning</vt:lpstr>
      <vt:lpstr>PowerPoint Presentation</vt:lpstr>
      <vt:lpstr>PowerPoint Presentation</vt:lpstr>
      <vt:lpstr>PowerPoint Presentation</vt:lpstr>
      <vt:lpstr>Thank You</vt:lpstr>
    </vt:vector>
  </TitlesOfParts>
  <Company>Islamia College Peshawar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Retrieval Foundations &amp; Trends</dc:title>
  <dc:creator>Jamil Ahmad</dc:creator>
  <cp:lastModifiedBy>Moorche</cp:lastModifiedBy>
  <cp:revision>397</cp:revision>
  <dcterms:created xsi:type="dcterms:W3CDTF">2015-12-26T11:48:24Z</dcterms:created>
  <dcterms:modified xsi:type="dcterms:W3CDTF">2024-07-21T06:40:33Z</dcterms:modified>
</cp:coreProperties>
</file>